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handoutMasterIdLst>
    <p:handoutMasterId r:id="rId68"/>
  </p:handoutMasterIdLst>
  <p:sldIdLst>
    <p:sldId id="259" r:id="rId2"/>
    <p:sldId id="427" r:id="rId3"/>
    <p:sldId id="428" r:id="rId4"/>
    <p:sldId id="490" r:id="rId5"/>
    <p:sldId id="491" r:id="rId6"/>
    <p:sldId id="450" r:id="rId7"/>
    <p:sldId id="451" r:id="rId8"/>
    <p:sldId id="452" r:id="rId9"/>
    <p:sldId id="453" r:id="rId10"/>
    <p:sldId id="454" r:id="rId11"/>
    <p:sldId id="455" r:id="rId12"/>
    <p:sldId id="456" r:id="rId13"/>
    <p:sldId id="474" r:id="rId14"/>
    <p:sldId id="429" r:id="rId15"/>
    <p:sldId id="430" r:id="rId16"/>
    <p:sldId id="431" r:id="rId17"/>
    <p:sldId id="415" r:id="rId18"/>
    <p:sldId id="432" r:id="rId19"/>
    <p:sldId id="433" r:id="rId20"/>
    <p:sldId id="434" r:id="rId21"/>
    <p:sldId id="435" r:id="rId22"/>
    <p:sldId id="436" r:id="rId23"/>
    <p:sldId id="438" r:id="rId24"/>
    <p:sldId id="440" r:id="rId25"/>
    <p:sldId id="441" r:id="rId26"/>
    <p:sldId id="437" r:id="rId27"/>
    <p:sldId id="439" r:id="rId28"/>
    <p:sldId id="442" r:id="rId29"/>
    <p:sldId id="443" r:id="rId30"/>
    <p:sldId id="444" r:id="rId31"/>
    <p:sldId id="445" r:id="rId32"/>
    <p:sldId id="446" r:id="rId33"/>
    <p:sldId id="448" r:id="rId34"/>
    <p:sldId id="449" r:id="rId35"/>
    <p:sldId id="475" r:id="rId36"/>
    <p:sldId id="476" r:id="rId37"/>
    <p:sldId id="458" r:id="rId38"/>
    <p:sldId id="459" r:id="rId39"/>
    <p:sldId id="460" r:id="rId40"/>
    <p:sldId id="461" r:id="rId41"/>
    <p:sldId id="462" r:id="rId42"/>
    <p:sldId id="463" r:id="rId43"/>
    <p:sldId id="464" r:id="rId44"/>
    <p:sldId id="465" r:id="rId45"/>
    <p:sldId id="466" r:id="rId46"/>
    <p:sldId id="467" r:id="rId47"/>
    <p:sldId id="468" r:id="rId48"/>
    <p:sldId id="469" r:id="rId49"/>
    <p:sldId id="470" r:id="rId50"/>
    <p:sldId id="471" r:id="rId51"/>
    <p:sldId id="472" r:id="rId52"/>
    <p:sldId id="473" r:id="rId53"/>
    <p:sldId id="477" r:id="rId54"/>
    <p:sldId id="478" r:id="rId55"/>
    <p:sldId id="479" r:id="rId56"/>
    <p:sldId id="480" r:id="rId57"/>
    <p:sldId id="481" r:id="rId58"/>
    <p:sldId id="482" r:id="rId59"/>
    <p:sldId id="483" r:id="rId60"/>
    <p:sldId id="484" r:id="rId61"/>
    <p:sldId id="485" r:id="rId62"/>
    <p:sldId id="486" r:id="rId63"/>
    <p:sldId id="487" r:id="rId64"/>
    <p:sldId id="488" r:id="rId65"/>
    <p:sldId id="489" r:id="rId66"/>
  </p:sldIdLst>
  <p:sldSz cx="9144000" cy="6858000" type="screen4x3"/>
  <p:notesSz cx="6888163" cy="100203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5550" autoAdjust="0"/>
  </p:normalViewPr>
  <p:slideViewPr>
    <p:cSldViewPr snapToGrid="0">
      <p:cViewPr varScale="1">
        <p:scale>
          <a:sx n="54" d="100"/>
          <a:sy n="54" d="100"/>
        </p:scale>
        <p:origin x="1454" y="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84871" cy="502755"/>
          </a:xfrm>
          <a:prstGeom prst="rect">
            <a:avLst/>
          </a:prstGeom>
        </p:spPr>
        <p:txBody>
          <a:bodyPr vert="horz" lIns="96616" tIns="48308" rIns="96616" bIns="48308" rtlCol="0"/>
          <a:lstStyle>
            <a:lvl1pPr algn="l">
              <a:defRPr sz="1300"/>
            </a:lvl1pPr>
          </a:lstStyle>
          <a:p>
            <a:endParaRPr lang="zh-CN" altLang="en-US"/>
          </a:p>
        </p:txBody>
      </p:sp>
      <p:sp>
        <p:nvSpPr>
          <p:cNvPr id="3" name="日期占位符 2"/>
          <p:cNvSpPr>
            <a:spLocks noGrp="1"/>
          </p:cNvSpPr>
          <p:nvPr>
            <p:ph type="dt" sz="quarter" idx="1"/>
          </p:nvPr>
        </p:nvSpPr>
        <p:spPr>
          <a:xfrm>
            <a:off x="3901698" y="0"/>
            <a:ext cx="2984871" cy="502755"/>
          </a:xfrm>
          <a:prstGeom prst="rect">
            <a:avLst/>
          </a:prstGeom>
        </p:spPr>
        <p:txBody>
          <a:bodyPr vert="horz" lIns="96616" tIns="48308" rIns="96616" bIns="48308" rtlCol="0"/>
          <a:lstStyle>
            <a:lvl1pPr algn="r">
              <a:defRPr sz="1300"/>
            </a:lvl1pPr>
          </a:lstStyle>
          <a:p>
            <a:fld id="{0F9B84EA-7D68-4D60-9CB1-D50884785D1C}" type="datetimeFigureOut">
              <a:rPr lang="zh-CN" altLang="en-US" smtClean="0"/>
              <a:pPr/>
              <a:t>2022/6/8</a:t>
            </a:fld>
            <a:endParaRPr lang="zh-CN" altLang="en-US"/>
          </a:p>
        </p:txBody>
      </p:sp>
      <p:sp>
        <p:nvSpPr>
          <p:cNvPr id="4" name="页脚占位符 3"/>
          <p:cNvSpPr>
            <a:spLocks noGrp="1"/>
          </p:cNvSpPr>
          <p:nvPr>
            <p:ph type="ftr" sz="quarter" idx="2"/>
          </p:nvPr>
        </p:nvSpPr>
        <p:spPr>
          <a:xfrm>
            <a:off x="0" y="9517547"/>
            <a:ext cx="2984871" cy="502754"/>
          </a:xfrm>
          <a:prstGeom prst="rect">
            <a:avLst/>
          </a:prstGeom>
        </p:spPr>
        <p:txBody>
          <a:bodyPr vert="horz" lIns="96616" tIns="48308" rIns="96616" bIns="48308" rtlCol="0" anchor="b"/>
          <a:lstStyle>
            <a:lvl1pPr algn="l">
              <a:defRPr sz="1300"/>
            </a:lvl1pPr>
          </a:lstStyle>
          <a:p>
            <a:endParaRPr lang="zh-CN" altLang="en-US"/>
          </a:p>
        </p:txBody>
      </p:sp>
      <p:sp>
        <p:nvSpPr>
          <p:cNvPr id="5" name="灯片编号占位符 4"/>
          <p:cNvSpPr>
            <a:spLocks noGrp="1"/>
          </p:cNvSpPr>
          <p:nvPr>
            <p:ph type="sldNum" sz="quarter" idx="3"/>
          </p:nvPr>
        </p:nvSpPr>
        <p:spPr>
          <a:xfrm>
            <a:off x="3901698" y="9517547"/>
            <a:ext cx="2984871" cy="502754"/>
          </a:xfrm>
          <a:prstGeom prst="rect">
            <a:avLst/>
          </a:prstGeom>
        </p:spPr>
        <p:txBody>
          <a:bodyPr vert="horz" lIns="96616" tIns="48308" rIns="96616" bIns="48308" rtlCol="0" anchor="b"/>
          <a:lstStyle>
            <a:lvl1pPr algn="r">
              <a:defRPr sz="1300"/>
            </a:lvl1pPr>
          </a:lstStyle>
          <a:p>
            <a:fld id="{8D4E0FC9-F1F8-4FAE-9988-3BA365CFD46F}" type="slidenum">
              <a:rPr lang="zh-CN" altLang="en-US" smtClean="0"/>
              <a:pPr/>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84871" cy="502755"/>
          </a:xfrm>
          <a:prstGeom prst="rect">
            <a:avLst/>
          </a:prstGeom>
        </p:spPr>
        <p:txBody>
          <a:bodyPr vert="horz" lIns="96616" tIns="48308" rIns="96616" bIns="48308" rtlCol="0"/>
          <a:lstStyle>
            <a:lvl1pPr algn="l">
              <a:defRPr sz="1300"/>
            </a:lvl1pPr>
          </a:lstStyle>
          <a:p>
            <a:endParaRPr lang="zh-CN" altLang="en-US"/>
          </a:p>
        </p:txBody>
      </p:sp>
      <p:sp>
        <p:nvSpPr>
          <p:cNvPr id="3" name="日期占位符 2"/>
          <p:cNvSpPr>
            <a:spLocks noGrp="1"/>
          </p:cNvSpPr>
          <p:nvPr>
            <p:ph type="dt" idx="1"/>
          </p:nvPr>
        </p:nvSpPr>
        <p:spPr>
          <a:xfrm>
            <a:off x="3901698" y="0"/>
            <a:ext cx="2984871" cy="502755"/>
          </a:xfrm>
          <a:prstGeom prst="rect">
            <a:avLst/>
          </a:prstGeom>
        </p:spPr>
        <p:txBody>
          <a:bodyPr vert="horz" lIns="96616" tIns="48308" rIns="96616" bIns="48308" rtlCol="0"/>
          <a:lstStyle>
            <a:lvl1pPr algn="r">
              <a:defRPr sz="1300"/>
            </a:lvl1pPr>
          </a:lstStyle>
          <a:p>
            <a:fld id="{D2A48B96-639E-45A3-A0BA-2464DFDB1FAA}" type="datetimeFigureOut">
              <a:rPr lang="zh-CN" altLang="en-US" smtClean="0"/>
              <a:pPr/>
              <a:t>2022/6/8</a:t>
            </a:fld>
            <a:endParaRPr lang="zh-CN" altLang="en-US"/>
          </a:p>
        </p:txBody>
      </p:sp>
      <p:sp>
        <p:nvSpPr>
          <p:cNvPr id="4" name="幻灯片图像占位符 3"/>
          <p:cNvSpPr>
            <a:spLocks noGrp="1" noRot="1" noChangeAspect="1"/>
          </p:cNvSpPr>
          <p:nvPr>
            <p:ph type="sldImg" idx="2"/>
          </p:nvPr>
        </p:nvSpPr>
        <p:spPr>
          <a:xfrm>
            <a:off x="1190625" y="1252538"/>
            <a:ext cx="4506913" cy="3381375"/>
          </a:xfrm>
          <a:prstGeom prst="rect">
            <a:avLst/>
          </a:prstGeom>
          <a:noFill/>
          <a:ln w="12700">
            <a:solidFill>
              <a:prstClr val="black"/>
            </a:solidFill>
          </a:ln>
        </p:spPr>
        <p:txBody>
          <a:bodyPr vert="horz" lIns="96616" tIns="48308" rIns="96616" bIns="48308" rtlCol="0" anchor="ctr"/>
          <a:lstStyle/>
          <a:p>
            <a:endParaRPr lang="zh-CN" altLang="en-US"/>
          </a:p>
        </p:txBody>
      </p:sp>
      <p:sp>
        <p:nvSpPr>
          <p:cNvPr id="5" name="备注占位符 4"/>
          <p:cNvSpPr>
            <a:spLocks noGrp="1"/>
          </p:cNvSpPr>
          <p:nvPr>
            <p:ph type="body" sz="quarter" idx="3"/>
          </p:nvPr>
        </p:nvSpPr>
        <p:spPr>
          <a:xfrm>
            <a:off x="688817" y="4822269"/>
            <a:ext cx="5510530" cy="3945493"/>
          </a:xfrm>
          <a:prstGeom prst="rect">
            <a:avLst/>
          </a:prstGeom>
        </p:spPr>
        <p:txBody>
          <a:bodyPr vert="horz" lIns="96616" tIns="48308" rIns="96616" bIns="48308"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517547"/>
            <a:ext cx="2984871" cy="502754"/>
          </a:xfrm>
          <a:prstGeom prst="rect">
            <a:avLst/>
          </a:prstGeom>
        </p:spPr>
        <p:txBody>
          <a:bodyPr vert="horz" lIns="96616" tIns="48308" rIns="96616" bIns="48308"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3901698" y="9517547"/>
            <a:ext cx="2984871" cy="502754"/>
          </a:xfrm>
          <a:prstGeom prst="rect">
            <a:avLst/>
          </a:prstGeom>
        </p:spPr>
        <p:txBody>
          <a:bodyPr vert="horz" lIns="96616" tIns="48308" rIns="96616" bIns="48308" rtlCol="0" anchor="b"/>
          <a:lstStyle>
            <a:lvl1pPr algn="r">
              <a:defRPr sz="1300"/>
            </a:lvl1pPr>
          </a:lstStyle>
          <a:p>
            <a:fld id="{A6837353-30EB-4A48-80EB-173D804AEFBD}"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www.ncl.ucar.edu/Document/Functions/Contributed/obj_anal_ic_deprecated.shtml"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io-warnemuende.de/rangs-en.html"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io-warnemuende.de/rangs-en.html"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www.ncl.ucar.edu/Document/Functions/Contributed/eofunc_ts_n_Wrap.shtml" TargetMode="External"/><Relationship Id="rId3" Type="http://schemas.openxmlformats.org/officeDocument/2006/relationships/hyperlink" Target="http://www.ncl.ucar.edu/Document/Functions/Contributed/eofunc_Wrap.shtml" TargetMode="External"/><Relationship Id="rId7" Type="http://schemas.openxmlformats.org/officeDocument/2006/relationships/hyperlink" Target="http://www.ncl.ucar.edu/Document/Functions/Built-in/eofunc_ts_n.shtml"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www.ncl.ucar.edu/Document/Functions/Contributed/eofunc_ts_Wrap.shtml" TargetMode="External"/><Relationship Id="rId5" Type="http://schemas.openxmlformats.org/officeDocument/2006/relationships/hyperlink" Target="http://www.ncl.ucar.edu/Document/Functions/Built-in/eofunc_ts.shtml" TargetMode="External"/><Relationship Id="rId4" Type="http://schemas.openxmlformats.org/officeDocument/2006/relationships/hyperlink" Target="http://www.ncl.ucar.edu/Document/Functions/Contributed/eofunc_n_Wrap.s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数据分析是</a:t>
            </a:r>
            <a:r>
              <a:rPr lang="en-US" altLang="zh-CN" dirty="0"/>
              <a:t>NCL</a:t>
            </a:r>
            <a:r>
              <a:rPr lang="zh-CN" altLang="en-US" dirty="0"/>
              <a:t>擅长的，有很多常用的统计分析方法都可以通过内建函数来实现。</a:t>
            </a:r>
            <a:endParaRPr lang="en-US" altLang="zh-CN" dirty="0"/>
          </a:p>
          <a:p>
            <a:r>
              <a:rPr lang="zh-CN" altLang="en-US" dirty="0"/>
              <a:t>同学们接到没做过的数据分析任务时，都可以先上网页里搜个例子来看看，也许改改范例的脚本就可以用。</a:t>
            </a:r>
            <a:endParaRPr lang="en-US" altLang="zh-CN" dirty="0"/>
          </a:p>
          <a:p>
            <a:r>
              <a:rPr lang="zh-CN" altLang="en-US" dirty="0"/>
              <a:t>当然</a:t>
            </a:r>
            <a:r>
              <a:rPr lang="en-US" altLang="zh-CN" dirty="0"/>
              <a:t>NCL</a:t>
            </a:r>
            <a:r>
              <a:rPr lang="zh-CN" altLang="en-US" dirty="0"/>
              <a:t>能帮你做的只是计算，至于要放什么数据进来计算，以及计算结果要怎么分析，就得要对研究对象和分析方法有清楚的认识。</a:t>
            </a:r>
            <a:endParaRPr lang="en-US" altLang="zh-CN" dirty="0"/>
          </a:p>
          <a:p>
            <a:r>
              <a:rPr lang="zh-CN" altLang="en-US" dirty="0"/>
              <a:t>大家先复习一下</a:t>
            </a:r>
            <a:r>
              <a:rPr lang="en-US" altLang="zh-CN" dirty="0"/>
              <a:t>EOF</a:t>
            </a:r>
            <a:r>
              <a:rPr lang="zh-CN" altLang="en-US" dirty="0"/>
              <a:t>分析是干什么用的，空间模态是什么，时间系数是什么，方差贡献是什么</a:t>
            </a:r>
            <a:r>
              <a:rPr lang="en-US" altLang="zh-CN" dirty="0"/>
              <a:t>……</a:t>
            </a:r>
          </a:p>
          <a:p>
            <a:r>
              <a:rPr lang="zh-CN" altLang="en-US" dirty="0"/>
              <a:t>也可以从官网的</a:t>
            </a:r>
            <a:r>
              <a:rPr lang="en-US" altLang="zh-CN" dirty="0"/>
              <a:t>EOF</a:t>
            </a:r>
            <a:r>
              <a:rPr lang="zh-CN" altLang="en-US" dirty="0"/>
              <a:t>网页找个脚本读一读，除了</a:t>
            </a:r>
            <a:r>
              <a:rPr lang="en-US" altLang="zh-CN" dirty="0"/>
              <a:t>EOF</a:t>
            </a:r>
            <a:r>
              <a:rPr lang="zh-CN" altLang="en-US" dirty="0"/>
              <a:t>相关函数外，通常还能学到其他东西。</a:t>
            </a:r>
            <a:endParaRPr lang="en-US" altLang="zh-CN" dirty="0"/>
          </a:p>
          <a:p>
            <a:r>
              <a:rPr lang="zh-CN" altLang="en-US" dirty="0"/>
              <a:t>学习阶段多读别人的脚本是很高效的方法</a:t>
            </a:r>
            <a:r>
              <a:rPr lang="en-US" altLang="zh-CN" dirty="0"/>
              <a:t>---</a:t>
            </a:r>
            <a:r>
              <a:rPr lang="zh-CN" altLang="en-US" dirty="0"/>
              <a:t>相信我，老阿姨这次没骗你们！</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查找适用的函数还有个办法就是在函数列表页中用搜索功能。</a:t>
            </a:r>
            <a:endParaRPr lang="en-US" altLang="zh-CN" dirty="0"/>
          </a:p>
          <a:p>
            <a:r>
              <a:rPr lang="zh-CN" altLang="en-US" dirty="0"/>
              <a:t>如图中点击“</a:t>
            </a:r>
            <a:r>
              <a:rPr lang="en-US" altLang="zh-CN" dirty="0"/>
              <a:t>Alphabetical Listing</a:t>
            </a:r>
            <a:r>
              <a:rPr lang="zh-CN" altLang="en-US" dirty="0"/>
              <a:t>”进入函数列表；</a:t>
            </a:r>
            <a:r>
              <a:rPr lang="en-US" altLang="zh-CN" dirty="0" err="1"/>
              <a:t>Ctrl+f</a:t>
            </a:r>
            <a:r>
              <a:rPr lang="zh-CN" altLang="en-US" dirty="0"/>
              <a:t>打开搜索框；输入要查询的关键字，比如现在要做的是</a:t>
            </a:r>
            <a:r>
              <a:rPr lang="en-US" altLang="zh-CN" dirty="0"/>
              <a:t>EOF</a:t>
            </a:r>
            <a:r>
              <a:rPr lang="zh-CN" altLang="en-US" dirty="0"/>
              <a:t>分析，我就可以输入</a:t>
            </a:r>
            <a:r>
              <a:rPr lang="en-US" altLang="zh-CN" dirty="0" err="1"/>
              <a:t>eof</a:t>
            </a:r>
            <a:r>
              <a:rPr lang="zh-CN" altLang="en-US" dirty="0"/>
              <a:t>，回车后页面中含</a:t>
            </a:r>
            <a:r>
              <a:rPr lang="en-US" altLang="zh-CN" dirty="0" err="1"/>
              <a:t>eof</a:t>
            </a:r>
            <a:r>
              <a:rPr lang="zh-CN" altLang="en-US" dirty="0"/>
              <a:t>的字段就被高亮显示，很方便找到需要的函数名。下一步就是点击函数名，查看函数说明，重复刚才说过的步骤。</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17</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EOF</a:t>
            </a:r>
            <a:r>
              <a:rPr lang="zh-CN" altLang="en-US" dirty="0"/>
              <a:t>的返回值。返回值自带</a:t>
            </a:r>
            <a:r>
              <a:rPr lang="en-US" altLang="zh-CN" dirty="0"/>
              <a:t>6</a:t>
            </a:r>
            <a:r>
              <a:rPr lang="zh-CN" altLang="en-US" dirty="0"/>
              <a:t>个属性：</a:t>
            </a:r>
            <a:endParaRPr lang="en-US" altLang="zh-CN" dirty="0"/>
          </a:p>
          <a:p>
            <a:r>
              <a:rPr lang="en-US" altLang="zh-CN" dirty="0" err="1"/>
              <a:t>eval</a:t>
            </a:r>
            <a:r>
              <a:rPr lang="zh-CN" altLang="en-US" dirty="0"/>
              <a:t>是一维的特征值序列；</a:t>
            </a:r>
            <a:r>
              <a:rPr lang="en-US" altLang="zh-CN" dirty="0" err="1"/>
              <a:t>pcvar</a:t>
            </a:r>
            <a:r>
              <a:rPr lang="zh-CN" altLang="en-US" dirty="0"/>
              <a:t>是方差贡献率；</a:t>
            </a:r>
            <a:r>
              <a:rPr lang="en-US" altLang="zh-CN" dirty="0" err="1"/>
              <a:t>pcrit</a:t>
            </a:r>
            <a:r>
              <a:rPr lang="zh-CN" altLang="en-US" dirty="0"/>
              <a:t>是列出</a:t>
            </a:r>
            <a:r>
              <a:rPr lang="en-US" altLang="zh-CN" dirty="0" err="1"/>
              <a:t>optEOF@pcrit</a:t>
            </a:r>
            <a:r>
              <a:rPr lang="zh-CN" altLang="en-US" dirty="0"/>
              <a:t>这个属性对应的数值。指的是任一空间点上必须存在的非缺测值的百分比，默认值是</a:t>
            </a:r>
            <a:r>
              <a:rPr lang="en-US" altLang="zh-CN" dirty="0"/>
              <a:t>50%</a:t>
            </a:r>
            <a:r>
              <a:rPr lang="zh-CN" altLang="en-US" dirty="0"/>
              <a:t>。</a:t>
            </a:r>
            <a:endParaRPr lang="en-US" altLang="zh-CN" dirty="0"/>
          </a:p>
          <a:p>
            <a:r>
              <a:rPr lang="zh-CN" altLang="en-US" dirty="0"/>
              <a:t>这</a:t>
            </a:r>
            <a:r>
              <a:rPr lang="en-US" altLang="zh-CN" dirty="0"/>
              <a:t>3</a:t>
            </a:r>
            <a:r>
              <a:rPr lang="zh-CN" altLang="en-US" dirty="0"/>
              <a:t>个属性中</a:t>
            </a:r>
            <a:r>
              <a:rPr lang="en-US" altLang="zh-CN" dirty="0" err="1"/>
              <a:t>pcvar</a:t>
            </a:r>
            <a:r>
              <a:rPr lang="zh-CN" altLang="en-US" dirty="0"/>
              <a:t>是后面分析结果时通常要用到的。</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18</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EOF</a:t>
            </a:r>
            <a:r>
              <a:rPr lang="zh-CN" altLang="en-US" dirty="0"/>
              <a:t>的返回值。</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Matrix</a:t>
            </a:r>
            <a:r>
              <a:rPr lang="zh-CN" altLang="en-US" dirty="0"/>
              <a:t>：说明</a:t>
            </a:r>
            <a:r>
              <a:rPr lang="en-US" altLang="zh-CN" dirty="0"/>
              <a:t>EOF</a:t>
            </a:r>
            <a:r>
              <a:rPr lang="zh-CN" altLang="en-US" dirty="0"/>
              <a:t>使用的矩阵是协方差阵还是相关系数阵；</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Method</a:t>
            </a:r>
            <a:r>
              <a:rPr lang="zh-CN" altLang="en-US" dirty="0"/>
              <a:t>：说明计算特征根和特征向量的时候有没有做时空转换，</a:t>
            </a:r>
            <a:r>
              <a:rPr lang="en-US" altLang="zh-CN" dirty="0"/>
              <a:t> “transpose” or “no transpose”</a:t>
            </a:r>
            <a:r>
              <a:rPr lang="zh-CN" altLang="en-US" dirty="0"/>
              <a:t>。</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a:t>eval_transpose</a:t>
            </a:r>
            <a:r>
              <a:rPr lang="en-US" altLang="zh-CN" dirty="0"/>
              <a:t>:</a:t>
            </a:r>
            <a:r>
              <a:rPr lang="zh-CN" altLang="en-US" dirty="0"/>
              <a:t>当</a:t>
            </a:r>
            <a:r>
              <a:rPr lang="en-US" altLang="zh-CN" dirty="0"/>
              <a:t>method</a:t>
            </a:r>
            <a:r>
              <a:rPr lang="zh-CN" altLang="en-US" dirty="0"/>
              <a:t>为“</a:t>
            </a:r>
            <a:r>
              <a:rPr lang="en-US" altLang="zh-CN" dirty="0"/>
              <a:t>transpose</a:t>
            </a:r>
            <a:r>
              <a:rPr lang="zh-CN" altLang="en-US" dirty="0"/>
              <a:t>”给出转置过的协方差阵的特征根。</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19</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err="1"/>
              <a:t>eofunc_ts</a:t>
            </a:r>
            <a:r>
              <a:rPr lang="zh-CN" altLang="en-US" dirty="0"/>
              <a:t>函数功能是计算特征根对应的时间系数。</a:t>
            </a:r>
            <a:endParaRPr lang="en-US" altLang="zh-CN" dirty="0"/>
          </a:p>
          <a:p>
            <a:r>
              <a:rPr lang="zh-CN" altLang="en-US" dirty="0"/>
              <a:t>参数</a:t>
            </a:r>
            <a:r>
              <a:rPr lang="en-US" altLang="zh-CN" dirty="0"/>
              <a:t>1</a:t>
            </a:r>
            <a:r>
              <a:rPr lang="zh-CN" altLang="en-US" dirty="0"/>
              <a:t>为做</a:t>
            </a:r>
            <a:r>
              <a:rPr lang="en-US" altLang="zh-CN" dirty="0"/>
              <a:t>EOF</a:t>
            </a:r>
            <a:r>
              <a:rPr lang="zh-CN" altLang="en-US" dirty="0"/>
              <a:t>的数组；</a:t>
            </a:r>
            <a:endParaRPr lang="en-US" altLang="zh-CN" dirty="0"/>
          </a:p>
          <a:p>
            <a:r>
              <a:rPr lang="zh-CN" altLang="en-US" dirty="0"/>
              <a:t>参数</a:t>
            </a:r>
            <a:r>
              <a:rPr lang="en-US" altLang="zh-CN" dirty="0"/>
              <a:t>2</a:t>
            </a:r>
            <a:r>
              <a:rPr lang="zh-CN" altLang="en-US" dirty="0"/>
              <a:t>为</a:t>
            </a:r>
            <a:r>
              <a:rPr lang="en-US" altLang="zh-CN" dirty="0" err="1"/>
              <a:t>eof</a:t>
            </a:r>
            <a:r>
              <a:rPr lang="zh-CN" altLang="en-US" dirty="0"/>
              <a:t>的结果；</a:t>
            </a:r>
            <a:endParaRPr lang="en-US" altLang="zh-CN" dirty="0"/>
          </a:p>
          <a:p>
            <a:r>
              <a:rPr lang="zh-CN" altLang="en-US" dirty="0"/>
              <a:t>参数</a:t>
            </a:r>
            <a:r>
              <a:rPr lang="en-US" altLang="zh-CN" dirty="0"/>
              <a:t>3</a:t>
            </a:r>
            <a:r>
              <a:rPr lang="zh-CN" altLang="en-US" dirty="0"/>
              <a:t>为逻辑变量，可通过属性设置指定计算时间序列的数据矩阵，</a:t>
            </a:r>
            <a:endParaRPr lang="en-US" altLang="zh-CN" dirty="0"/>
          </a:p>
          <a:p>
            <a:r>
              <a:rPr lang="en-US" altLang="zh-CN" dirty="0" err="1"/>
              <a:t>optETS</a:t>
            </a:r>
            <a:r>
              <a:rPr lang="en-US" altLang="zh-CN" dirty="0"/>
              <a:t>=True</a:t>
            </a:r>
          </a:p>
          <a:p>
            <a:r>
              <a:rPr lang="en-US" altLang="zh-CN" dirty="0" err="1"/>
              <a:t>optETS@jopt</a:t>
            </a:r>
            <a:r>
              <a:rPr lang="en-US" altLang="zh-CN" dirty="0"/>
              <a:t>=1    </a:t>
            </a:r>
            <a:r>
              <a:rPr lang="zh-CN" altLang="en-US" dirty="0"/>
              <a:t>；使用标准化的数据矩阵计算时间序列，默认是使用</a:t>
            </a:r>
            <a:r>
              <a:rPr lang="en-US" altLang="zh-CN" dirty="0"/>
              <a:t>data</a:t>
            </a:r>
            <a:r>
              <a:rPr lang="zh-CN" altLang="en-US" dirty="0"/>
              <a:t>和</a:t>
            </a:r>
            <a:r>
              <a:rPr lang="en-US" altLang="zh-CN" dirty="0" err="1"/>
              <a:t>evec</a:t>
            </a:r>
            <a:r>
              <a:rPr lang="zh-CN" altLang="en-US" dirty="0"/>
              <a:t>来算时间序列。</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20</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err="1"/>
              <a:t>eofunc_north</a:t>
            </a:r>
            <a:r>
              <a:rPr lang="zh-CN" altLang="en-US" dirty="0"/>
              <a:t>是主流的</a:t>
            </a:r>
            <a:r>
              <a:rPr lang="en-US" altLang="zh-CN" dirty="0"/>
              <a:t>EOF</a:t>
            </a:r>
            <a:r>
              <a:rPr lang="zh-CN" altLang="en-US" dirty="0"/>
              <a:t>检验方法。</a:t>
            </a:r>
            <a:r>
              <a:rPr lang="en-US" altLang="zh-CN" dirty="0"/>
              <a:t>NCL</a:t>
            </a:r>
            <a:r>
              <a:rPr lang="zh-CN" altLang="en-US" dirty="0"/>
              <a:t>的此函数直接给出</a:t>
            </a:r>
            <a:r>
              <a:rPr lang="en-US" altLang="zh-CN" dirty="0"/>
              <a:t>True</a:t>
            </a:r>
            <a:r>
              <a:rPr lang="zh-CN" altLang="en-US" dirty="0"/>
              <a:t>和</a:t>
            </a:r>
            <a:r>
              <a:rPr lang="en-US" altLang="zh-CN" dirty="0"/>
              <a:t>False</a:t>
            </a:r>
            <a:r>
              <a:rPr lang="zh-CN" altLang="en-US" dirty="0"/>
              <a:t>的结果，</a:t>
            </a:r>
            <a:r>
              <a:rPr lang="en-US" altLang="zh-CN" dirty="0"/>
              <a:t>True</a:t>
            </a:r>
            <a:r>
              <a:rPr lang="zh-CN" altLang="en-US" dirty="0"/>
              <a:t>表示模态显著，</a:t>
            </a:r>
            <a:r>
              <a:rPr lang="en-US" altLang="zh-CN" dirty="0"/>
              <a:t>False</a:t>
            </a:r>
            <a:r>
              <a:rPr lang="zh-CN" altLang="en-US" dirty="0"/>
              <a:t>表示不显著。</a:t>
            </a:r>
            <a:endParaRPr lang="en-US" altLang="zh-CN" dirty="0"/>
          </a:p>
          <a:p>
            <a:r>
              <a:rPr lang="zh-CN" altLang="en-US" dirty="0"/>
              <a:t>这</a:t>
            </a:r>
            <a:r>
              <a:rPr lang="en-US" altLang="zh-CN" dirty="0"/>
              <a:t>3</a:t>
            </a:r>
            <a:r>
              <a:rPr lang="zh-CN" altLang="en-US" dirty="0"/>
              <a:t>个函数就是做</a:t>
            </a:r>
            <a:r>
              <a:rPr lang="en-US" altLang="zh-CN" dirty="0"/>
              <a:t>EOF</a:t>
            </a:r>
            <a:r>
              <a:rPr lang="zh-CN" altLang="en-US" dirty="0"/>
              <a:t>分析主要的函数，大家可以根据实际情况，选取其他的同类函数。</a:t>
            </a:r>
            <a:endParaRPr lang="en-US" altLang="zh-CN" dirty="0"/>
          </a:p>
          <a:p>
            <a:r>
              <a:rPr lang="zh-CN" altLang="en-US" dirty="0"/>
              <a:t>时间系数计算出来之后，画图之前还可以对时间序列标准化一下，用函数：</a:t>
            </a:r>
            <a:r>
              <a:rPr lang="en-US" altLang="zh-CN" dirty="0" err="1"/>
              <a:t>dim_standardize_n</a:t>
            </a:r>
            <a:r>
              <a:rPr lang="en-US" altLang="zh-CN" dirty="0"/>
              <a:t>(eof_ts,1,1)</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21</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Examples</a:t>
            </a:r>
            <a:r>
              <a:rPr lang="zh-CN" altLang="en-US" dirty="0"/>
              <a:t>栏目下有很多分量的例子。我们可以先进</a:t>
            </a:r>
            <a:r>
              <a:rPr lang="en-US" altLang="zh-CN" dirty="0"/>
              <a:t>Datasets</a:t>
            </a:r>
            <a:r>
              <a:rPr lang="zh-CN" altLang="en-US" dirty="0"/>
              <a:t>去看一下，站点数据要怎么用。</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23</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站点数据的示例页面中第一个例子就展示了如何用站点数据绘制等值线，大家点击红框中的“</a:t>
            </a:r>
            <a:r>
              <a:rPr lang="en-US" altLang="zh-CN" dirty="0"/>
              <a:t>station_1.ncl</a:t>
            </a:r>
            <a:r>
              <a:rPr lang="zh-CN" altLang="en-US" dirty="0"/>
              <a:t>”就可以查看到绘图的脚本。</a:t>
            </a:r>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24</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脚本中最主要的部分就是给变量</a:t>
            </a:r>
            <a:r>
              <a:rPr lang="en-US" altLang="zh-CN" dirty="0" err="1"/>
              <a:t>pwv</a:t>
            </a:r>
            <a:r>
              <a:rPr lang="zh-CN" altLang="en-US" dirty="0"/>
              <a:t>赋了两个特别的属性，</a:t>
            </a:r>
            <a:r>
              <a:rPr lang="en-US" altLang="zh-CN" dirty="0"/>
              <a:t>lat1d</a:t>
            </a:r>
            <a:r>
              <a:rPr lang="zh-CN" altLang="en-US" dirty="0"/>
              <a:t>和</a:t>
            </a:r>
            <a:r>
              <a:rPr lang="en-US" altLang="zh-CN" dirty="0"/>
              <a:t>lon1d</a:t>
            </a:r>
            <a:r>
              <a:rPr lang="zh-CN" altLang="en-US" dirty="0"/>
              <a:t>，属性值就是站点对应的纬度和经度。这两个属性名当然是不能写错的，不然</a:t>
            </a:r>
            <a:r>
              <a:rPr lang="en-US" altLang="zh-CN" dirty="0"/>
              <a:t>NCL</a:t>
            </a:r>
            <a:r>
              <a:rPr lang="zh-CN" altLang="en-US" dirty="0"/>
              <a:t>识别不了。</a:t>
            </a:r>
            <a:endParaRPr lang="en-US" altLang="zh-CN" dirty="0"/>
          </a:p>
          <a:p>
            <a:r>
              <a:rPr lang="zh-CN" altLang="en-US" dirty="0"/>
              <a:t>绘图的图形接口就是我们常用的</a:t>
            </a:r>
            <a:r>
              <a:rPr lang="en-US" altLang="zh-CN" dirty="0" err="1"/>
              <a:t>gsn_csm_contour_map</a:t>
            </a:r>
            <a:r>
              <a:rPr lang="en-US" altLang="zh-CN" dirty="0"/>
              <a:t>()</a:t>
            </a:r>
          </a:p>
          <a:p>
            <a:r>
              <a:rPr lang="zh-CN" altLang="en-US" dirty="0"/>
              <a:t>这个例子里面我们顺带还可以学到在图上标注站点位置的方法，就是用</a:t>
            </a:r>
            <a:r>
              <a:rPr lang="en-US" altLang="zh-CN" dirty="0" err="1"/>
              <a:t>gsn_Coordinates</a:t>
            </a:r>
            <a:r>
              <a:rPr lang="zh-CN" altLang="en-US" dirty="0"/>
              <a:t>（）过程。也很简单，大家操作一下就明白了。</a:t>
            </a:r>
            <a:endParaRPr lang="en-US" altLang="zh-CN" dirty="0"/>
          </a:p>
          <a:p>
            <a:r>
              <a:rPr lang="zh-CN" altLang="en-US" dirty="0"/>
              <a:t>其他的例子还有给站点标注不同颜色</a:t>
            </a:r>
            <a:r>
              <a:rPr lang="en-US" altLang="zh-CN" dirty="0"/>
              <a:t>marker</a:t>
            </a:r>
            <a:r>
              <a:rPr lang="zh-CN" altLang="en-US" dirty="0"/>
              <a:t>的，有需要的时候去读对应的脚本。</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25</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套用刚才的那个脚本我用云南省</a:t>
            </a:r>
            <a:r>
              <a:rPr lang="en-US" altLang="zh-CN" dirty="0"/>
              <a:t>1961</a:t>
            </a:r>
            <a:r>
              <a:rPr lang="zh-CN" altLang="en-US" dirty="0"/>
              <a:t>年的年降水量绘制等值线图，就可以得到</a:t>
            </a:r>
            <a:r>
              <a:rPr lang="en-US" altLang="zh-CN" dirty="0" err="1"/>
              <a:t>ppt</a:t>
            </a:r>
            <a:r>
              <a:rPr lang="zh-CN" altLang="en-US" dirty="0"/>
              <a:t>中的结果。</a:t>
            </a:r>
            <a:endParaRPr lang="en-US" altLang="zh-CN" dirty="0"/>
          </a:p>
          <a:p>
            <a:r>
              <a:rPr lang="zh-CN" altLang="en-US" dirty="0"/>
              <a:t>但学过了天气分析，我们对图中线条应该会要有更高的要求，这个线条零散且不平滑，显然是不好看的。</a:t>
            </a:r>
            <a:endParaRPr lang="en-US" altLang="zh-CN" dirty="0"/>
          </a:p>
          <a:p>
            <a:r>
              <a:rPr lang="zh-CN" altLang="en-US" dirty="0"/>
              <a:t>所以使用站点数据绘制等值线我们最好还是先将站点数据插值成格点数据，再来画图，效果就会好些。</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26</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左图是直接用站点数据绘制的等值线，右图是用</a:t>
            </a:r>
            <a:r>
              <a:rPr lang="en-US" altLang="zh-CN" dirty="0" err="1"/>
              <a:t>Cressman</a:t>
            </a:r>
            <a:r>
              <a:rPr lang="zh-CN" altLang="en-US" dirty="0"/>
              <a:t>客观分析方法插值后再绘制的图形。显然右图在反映了雨量分布特点（几个降水量的大值区位置准确，大值区与小值区之间过渡更清晰）的同时兼顾了线条的美观。</a:t>
            </a:r>
            <a:endParaRPr lang="en-US" altLang="zh-CN" dirty="0"/>
          </a:p>
          <a:p>
            <a:r>
              <a:rPr lang="zh-CN" altLang="en-US" dirty="0"/>
              <a:t>为什么会想到用</a:t>
            </a:r>
            <a:r>
              <a:rPr lang="en-US" altLang="zh-CN" dirty="0" err="1"/>
              <a:t>Cressman</a:t>
            </a:r>
            <a:r>
              <a:rPr lang="zh-CN" altLang="en-US" dirty="0"/>
              <a:t>分析方法？因为</a:t>
            </a:r>
            <a:r>
              <a:rPr lang="en-US" altLang="zh-CN" dirty="0" err="1"/>
              <a:t>GrADS</a:t>
            </a:r>
            <a:r>
              <a:rPr lang="zh-CN" altLang="en-US" dirty="0"/>
              <a:t>里站点数据插值用的就是这个方法，于是我也查</a:t>
            </a:r>
            <a:r>
              <a:rPr lang="en-US" altLang="zh-CN" dirty="0"/>
              <a:t>NCL</a:t>
            </a:r>
            <a:r>
              <a:rPr lang="zh-CN" altLang="en-US" dirty="0"/>
              <a:t>的这个方法。在</a:t>
            </a:r>
            <a:r>
              <a:rPr lang="en-US" altLang="zh-CN" dirty="0"/>
              <a:t>Functions</a:t>
            </a:r>
            <a:r>
              <a:rPr lang="zh-CN" altLang="en-US" dirty="0"/>
              <a:t>中搜“</a:t>
            </a:r>
            <a:r>
              <a:rPr lang="en-US" altLang="zh-CN" dirty="0" err="1"/>
              <a:t>Cressman</a:t>
            </a:r>
            <a:r>
              <a:rPr lang="zh-CN" altLang="en-US" dirty="0"/>
              <a:t>”，运气不错，就搜到了一个函数：</a:t>
            </a:r>
            <a:r>
              <a:rPr lang="en-US" altLang="zh-CN" sz="1200" b="0" i="0" u="none" strike="noStrike" kern="1200" dirty="0" err="1">
                <a:solidFill>
                  <a:schemeClr val="tx1"/>
                </a:solidFill>
                <a:latin typeface="+mn-lt"/>
                <a:ea typeface="+mn-ea"/>
                <a:cs typeface="+mn-cs"/>
                <a:hlinkClick r:id="rId3"/>
              </a:rPr>
              <a:t>obj_anal_ic_deprecated</a:t>
            </a:r>
            <a:r>
              <a:rPr lang="zh-CN" altLang="en-US" sz="1200" b="0" i="0" u="none" strike="noStrike" kern="1200" dirty="0">
                <a:solidFill>
                  <a:schemeClr val="tx1"/>
                </a:solidFill>
                <a:latin typeface="+mn-lt"/>
                <a:ea typeface="+mn-ea"/>
                <a:cs typeface="+mn-cs"/>
              </a:rPr>
              <a:t>（）最后一个单词有“弃用”的意思，其上还有一个不带“弃用”的函数</a:t>
            </a:r>
            <a:r>
              <a:rPr lang="en-US" altLang="zh-CN" sz="1200" b="0" i="0" u="none" strike="noStrike" kern="1200" dirty="0" err="1">
                <a:solidFill>
                  <a:schemeClr val="tx1"/>
                </a:solidFill>
                <a:latin typeface="+mn-lt"/>
                <a:ea typeface="+mn-ea"/>
                <a:cs typeface="+mn-cs"/>
                <a:hlinkClick r:id="rId3"/>
              </a:rPr>
              <a:t>obj_anal_ic</a:t>
            </a:r>
            <a:r>
              <a:rPr lang="zh-CN" altLang="en-US" sz="1200" b="0" i="0" u="none" strike="noStrike" kern="1200" dirty="0">
                <a:solidFill>
                  <a:schemeClr val="tx1"/>
                </a:solidFill>
                <a:latin typeface="+mn-lt"/>
                <a:ea typeface="+mn-ea"/>
                <a:cs typeface="+mn-cs"/>
              </a:rPr>
              <a:t>（），我们就从这个函数入手。</a:t>
            </a:r>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27</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从</a:t>
            </a:r>
            <a:r>
              <a:rPr lang="en-US" altLang="zh-CN" dirty="0"/>
              <a:t>Examples</a:t>
            </a:r>
            <a:r>
              <a:rPr lang="zh-CN" altLang="en-US" dirty="0"/>
              <a:t>页面选中</a:t>
            </a:r>
            <a:r>
              <a:rPr lang="en-US" altLang="zh-CN" dirty="0"/>
              <a:t>EOFs</a:t>
            </a:r>
            <a:r>
              <a:rPr lang="zh-CN" altLang="en-US" dirty="0"/>
              <a:t>，点击进入</a:t>
            </a:r>
            <a:r>
              <a:rPr lang="en-US" altLang="zh-CN" dirty="0"/>
              <a:t>EOF</a:t>
            </a:r>
            <a:r>
              <a:rPr lang="zh-CN" altLang="en-US" dirty="0"/>
              <a:t>的页面，可以看到给的例子，有图有脚本有数据，可以对照着学习。</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迭代改进的客观分析</a:t>
            </a:r>
            <a:endParaRPr lang="en-US" altLang="zh-CN" dirty="0"/>
          </a:p>
          <a:p>
            <a:r>
              <a:rPr lang="zh-CN" altLang="en-US" dirty="0"/>
              <a:t>其中参数</a:t>
            </a:r>
            <a:r>
              <a:rPr lang="en-US" altLang="zh-CN" dirty="0"/>
              <a:t>1</a:t>
            </a:r>
            <a:r>
              <a:rPr lang="zh-CN" altLang="en-US" dirty="0"/>
              <a:t>，</a:t>
            </a:r>
            <a:r>
              <a:rPr lang="en-US" altLang="zh-CN" dirty="0"/>
              <a:t>2</a:t>
            </a:r>
            <a:r>
              <a:rPr lang="zh-CN" altLang="en-US" dirty="0"/>
              <a:t>是站点数据的经、纬度；</a:t>
            </a:r>
            <a:endParaRPr lang="en-US" altLang="zh-CN" dirty="0"/>
          </a:p>
          <a:p>
            <a:r>
              <a:rPr lang="zh-CN" altLang="en-US" dirty="0"/>
              <a:t>参数</a:t>
            </a:r>
            <a:r>
              <a:rPr lang="en-US" altLang="zh-CN" dirty="0"/>
              <a:t>3</a:t>
            </a:r>
            <a:r>
              <a:rPr lang="zh-CN" altLang="en-US" dirty="0"/>
              <a:t>是站点数据；</a:t>
            </a:r>
            <a:endParaRPr lang="en-US" altLang="zh-CN" dirty="0"/>
          </a:p>
          <a:p>
            <a:r>
              <a:rPr lang="zh-CN" altLang="en-US" dirty="0"/>
              <a:t>参数</a:t>
            </a:r>
            <a:r>
              <a:rPr lang="en-US" altLang="zh-CN" dirty="0"/>
              <a:t>4</a:t>
            </a:r>
            <a:r>
              <a:rPr lang="zh-CN" altLang="en-US" dirty="0"/>
              <a:t>，</a:t>
            </a:r>
            <a:r>
              <a:rPr lang="en-US" altLang="zh-CN" dirty="0"/>
              <a:t>5</a:t>
            </a:r>
            <a:r>
              <a:rPr lang="zh-CN" altLang="en-US" dirty="0"/>
              <a:t>是要插值成的目标网格对应的经纬度，这个目标网格的经纬度就是线性变化的，所以可以用</a:t>
            </a:r>
            <a:r>
              <a:rPr lang="en-US" altLang="zh-CN" dirty="0" err="1"/>
              <a:t>fspan</a:t>
            </a:r>
            <a:r>
              <a:rPr lang="zh-CN" altLang="en-US" dirty="0"/>
              <a:t>（）函数赋值生成。要考虑的是目标网格的分辨率，是要插值成</a:t>
            </a:r>
            <a:r>
              <a:rPr lang="en-US" altLang="zh-CN" dirty="0"/>
              <a:t>1°</a:t>
            </a:r>
            <a:r>
              <a:rPr lang="zh-CN" altLang="en-US" dirty="0"/>
              <a:t>*</a:t>
            </a:r>
            <a:r>
              <a:rPr lang="en-US" altLang="zh-CN" dirty="0"/>
              <a:t>1°</a:t>
            </a:r>
            <a:r>
              <a:rPr lang="zh-CN" altLang="en-US" dirty="0"/>
              <a:t>还是</a:t>
            </a:r>
            <a:r>
              <a:rPr lang="en-US" altLang="zh-CN" dirty="0"/>
              <a:t>0.1°</a:t>
            </a:r>
            <a:r>
              <a:rPr lang="zh-CN" altLang="en-US" dirty="0"/>
              <a:t>*</a:t>
            </a:r>
            <a:r>
              <a:rPr lang="en-US" altLang="zh-CN" dirty="0"/>
              <a:t>0.1°</a:t>
            </a:r>
            <a:r>
              <a:rPr lang="zh-CN" altLang="en-US" dirty="0"/>
              <a:t>，就是通过控制这两个参数来实现的。</a:t>
            </a:r>
            <a:endParaRPr lang="en-US" altLang="zh-CN" dirty="0"/>
          </a:p>
          <a:p>
            <a:r>
              <a:rPr lang="zh-CN" altLang="en-US" dirty="0"/>
              <a:t>参数</a:t>
            </a:r>
            <a:r>
              <a:rPr lang="en-US" altLang="zh-CN" dirty="0"/>
              <a:t>6</a:t>
            </a:r>
            <a:r>
              <a:rPr lang="zh-CN" altLang="en-US" dirty="0"/>
              <a:t>是这个分析方法特有的一个量</a:t>
            </a:r>
            <a:r>
              <a:rPr lang="en-US" altLang="zh-CN" dirty="0"/>
              <a:t>——</a:t>
            </a:r>
            <a:r>
              <a:rPr lang="zh-CN" altLang="en-US" dirty="0"/>
              <a:t>插值半径，这个涉及到</a:t>
            </a:r>
            <a:r>
              <a:rPr lang="en-US" altLang="zh-CN" dirty="0" err="1"/>
              <a:t>Cressman</a:t>
            </a:r>
            <a:r>
              <a:rPr lang="zh-CN" altLang="en-US" dirty="0"/>
              <a:t>插值方法，不展开了。给大家一个参考值，</a:t>
            </a:r>
            <a:r>
              <a:rPr lang="en-US" altLang="zh-CN" dirty="0" err="1"/>
              <a:t>GrADS</a:t>
            </a:r>
            <a:r>
              <a:rPr lang="zh-CN" altLang="en-US" dirty="0"/>
              <a:t>中默认的影响半径是（</a:t>
            </a:r>
            <a:r>
              <a:rPr lang="en-US" altLang="zh-CN" dirty="0"/>
              <a:t>10</a:t>
            </a:r>
            <a:r>
              <a:rPr lang="zh-CN" altLang="en-US" dirty="0"/>
              <a:t>，</a:t>
            </a:r>
            <a:r>
              <a:rPr lang="en-US" altLang="zh-CN" dirty="0"/>
              <a:t>7</a:t>
            </a:r>
            <a:r>
              <a:rPr lang="zh-CN" altLang="en-US" dirty="0"/>
              <a:t>，</a:t>
            </a:r>
            <a:r>
              <a:rPr lang="en-US" altLang="zh-CN" dirty="0"/>
              <a:t>4</a:t>
            </a:r>
            <a:r>
              <a:rPr lang="zh-CN" altLang="en-US" dirty="0"/>
              <a:t>，</a:t>
            </a:r>
            <a:r>
              <a:rPr lang="en-US" altLang="zh-CN" dirty="0"/>
              <a:t>2</a:t>
            </a:r>
            <a:r>
              <a:rPr lang="zh-CN" altLang="en-US" dirty="0"/>
              <a:t>，</a:t>
            </a:r>
            <a:r>
              <a:rPr lang="en-US" altLang="zh-CN" dirty="0"/>
              <a:t>1</a:t>
            </a:r>
            <a:r>
              <a:rPr lang="zh-CN" altLang="en-US" dirty="0"/>
              <a:t>），如果站点过于稀疏，可以加大数值，变成（</a:t>
            </a:r>
            <a:r>
              <a:rPr lang="en-US" altLang="zh-CN" dirty="0"/>
              <a:t>20</a:t>
            </a:r>
            <a:r>
              <a:rPr lang="zh-CN" altLang="en-US" dirty="0"/>
              <a:t>，</a:t>
            </a:r>
            <a:r>
              <a:rPr lang="en-US" altLang="zh-CN" dirty="0"/>
              <a:t>15</a:t>
            </a:r>
            <a:r>
              <a:rPr lang="zh-CN" altLang="en-US" dirty="0"/>
              <a:t>，</a:t>
            </a:r>
            <a:r>
              <a:rPr lang="en-US" altLang="zh-CN" dirty="0"/>
              <a:t>10</a:t>
            </a:r>
            <a:r>
              <a:rPr lang="zh-CN" altLang="en-US" dirty="0"/>
              <a:t>，</a:t>
            </a:r>
            <a:r>
              <a:rPr lang="en-US" altLang="zh-CN" dirty="0"/>
              <a:t>4</a:t>
            </a:r>
            <a:r>
              <a:rPr lang="zh-CN" altLang="en-US" dirty="0"/>
              <a:t>）</a:t>
            </a:r>
            <a:r>
              <a:rPr lang="en-US" altLang="zh-CN" dirty="0"/>
              <a:t>.</a:t>
            </a:r>
            <a:r>
              <a:rPr lang="zh-CN" altLang="en-US" dirty="0"/>
              <a:t>影响半径数值的数值个数可以是</a:t>
            </a:r>
            <a:r>
              <a:rPr lang="en-US" altLang="zh-CN" dirty="0"/>
              <a:t>1-10</a:t>
            </a:r>
            <a:r>
              <a:rPr lang="zh-CN" altLang="en-US" dirty="0"/>
              <a:t>个，一般取</a:t>
            </a:r>
            <a:r>
              <a:rPr lang="en-US" altLang="zh-CN" dirty="0"/>
              <a:t>1-4</a:t>
            </a:r>
            <a:r>
              <a:rPr lang="zh-CN" altLang="en-US" dirty="0"/>
              <a:t>个，数值越多插值越慢。数值从大到小排列，没有特定的规律，不是等比也不是等差数列。</a:t>
            </a:r>
            <a:endParaRPr lang="en-US" altLang="zh-CN" dirty="0"/>
          </a:p>
          <a:p>
            <a:r>
              <a:rPr lang="zh-CN" altLang="en-US" dirty="0"/>
              <a:t>参数</a:t>
            </a:r>
            <a:r>
              <a:rPr lang="en-US" altLang="zh-CN" dirty="0"/>
              <a:t>7</a:t>
            </a:r>
            <a:r>
              <a:rPr lang="zh-CN" altLang="en-US" dirty="0"/>
              <a:t>是个逻辑变量，设为</a:t>
            </a:r>
            <a:r>
              <a:rPr lang="en-US" altLang="zh-CN" dirty="0"/>
              <a:t>False</a:t>
            </a:r>
            <a:r>
              <a:rPr lang="zh-CN" altLang="en-US" dirty="0"/>
              <a:t>则用默认模式，设为</a:t>
            </a:r>
            <a:r>
              <a:rPr lang="en-US" altLang="zh-CN" dirty="0"/>
              <a:t>True</a:t>
            </a:r>
            <a:r>
              <a:rPr lang="zh-CN" altLang="en-US" dirty="0"/>
              <a:t>则可以加</a:t>
            </a:r>
            <a:r>
              <a:rPr lang="en-US" altLang="zh-CN" dirty="0" err="1"/>
              <a:t>blend_wgt</a:t>
            </a:r>
            <a:r>
              <a:rPr lang="zh-CN" altLang="en-US" dirty="0"/>
              <a:t>属性，考虑不同影响半径的权重。</a:t>
            </a:r>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28</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举个栗子：</a:t>
            </a:r>
            <a:endParaRPr lang="en-US" altLang="zh-CN" dirty="0"/>
          </a:p>
          <a:p>
            <a:r>
              <a:rPr lang="zh-CN" altLang="en-US" dirty="0"/>
              <a:t>脚本中</a:t>
            </a:r>
            <a:r>
              <a:rPr lang="en-US" altLang="zh-CN" dirty="0" err="1"/>
              <a:t>stlon</a:t>
            </a:r>
            <a:r>
              <a:rPr lang="zh-CN" altLang="en-US" dirty="0"/>
              <a:t>和</a:t>
            </a:r>
            <a:r>
              <a:rPr lang="en-US" altLang="zh-CN" dirty="0" err="1"/>
              <a:t>stlat</a:t>
            </a:r>
            <a:r>
              <a:rPr lang="zh-CN" altLang="en-US" dirty="0"/>
              <a:t>是从站点信息文件中读取到的站点经纬度，影响半径取的（</a:t>
            </a:r>
            <a:r>
              <a:rPr lang="en-US" altLang="zh-CN" dirty="0"/>
              <a:t>/7,4,2,1/</a:t>
            </a:r>
            <a:r>
              <a:rPr lang="zh-CN" altLang="en-US" dirty="0"/>
              <a:t>），变量</a:t>
            </a:r>
            <a:r>
              <a:rPr lang="en-US" altLang="zh-CN" dirty="0"/>
              <a:t>grid</a:t>
            </a:r>
            <a:r>
              <a:rPr lang="zh-CN" altLang="en-US" dirty="0"/>
              <a:t>就是一个</a:t>
            </a:r>
            <a:r>
              <a:rPr lang="en-US" altLang="zh-CN" dirty="0"/>
              <a:t>(91,111)</a:t>
            </a:r>
            <a:r>
              <a:rPr lang="zh-CN" altLang="en-US" dirty="0"/>
              <a:t>的空间场。</a:t>
            </a:r>
            <a:endParaRPr lang="en-US" altLang="zh-CN" dirty="0"/>
          </a:p>
          <a:p>
            <a:r>
              <a:rPr lang="zh-CN" altLang="en-US" dirty="0"/>
              <a:t>记得给</a:t>
            </a:r>
            <a:r>
              <a:rPr lang="en-US" altLang="zh-CN" dirty="0" err="1"/>
              <a:t>longrd</a:t>
            </a:r>
            <a:r>
              <a:rPr lang="zh-CN" altLang="en-US" dirty="0"/>
              <a:t>和</a:t>
            </a:r>
            <a:r>
              <a:rPr lang="en-US" altLang="zh-CN" dirty="0" err="1"/>
              <a:t>latgrd</a:t>
            </a:r>
            <a:r>
              <a:rPr lang="zh-CN" altLang="en-US" dirty="0"/>
              <a:t>赋上</a:t>
            </a:r>
            <a:r>
              <a:rPr lang="en-US" altLang="zh-CN" dirty="0"/>
              <a:t>units</a:t>
            </a:r>
            <a:r>
              <a:rPr lang="zh-CN" altLang="en-US" dirty="0"/>
              <a:t>，不然画图的时候没办法对应上经纬度。</a:t>
            </a:r>
            <a:endParaRPr lang="en-US" altLang="zh-CN" dirty="0"/>
          </a:p>
          <a:p>
            <a:r>
              <a:rPr lang="zh-CN" altLang="en-US" dirty="0"/>
              <a:t>还有新生成的</a:t>
            </a:r>
            <a:r>
              <a:rPr lang="en-US" altLang="zh-CN" dirty="0"/>
              <a:t>grid</a:t>
            </a:r>
            <a:r>
              <a:rPr lang="zh-CN" altLang="en-US" dirty="0"/>
              <a:t>没有命名维，也没有另一个变量的</a:t>
            </a:r>
            <a:r>
              <a:rPr lang="en-US" altLang="zh-CN" dirty="0"/>
              <a:t>metadata</a:t>
            </a:r>
            <a:r>
              <a:rPr lang="zh-CN" altLang="en-US" dirty="0"/>
              <a:t>可以复制，所以只能自己设命名维和指定经纬度坐标。</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29</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学会了这个函数，我们也要想一下，</a:t>
            </a:r>
            <a:r>
              <a:rPr lang="en-US" altLang="zh-CN" dirty="0"/>
              <a:t>NCL</a:t>
            </a:r>
            <a:r>
              <a:rPr lang="zh-CN" altLang="en-US" dirty="0"/>
              <a:t>会不会还有其他的站点插值到格点的函数。会不会有比这个函数更好用的，插值效果更好的？</a:t>
            </a:r>
          </a:p>
          <a:p>
            <a:r>
              <a:rPr lang="zh-CN" altLang="en-US" dirty="0"/>
              <a:t>看网页下方的</a:t>
            </a:r>
            <a:r>
              <a:rPr lang="en-US" altLang="zh-CN" dirty="0"/>
              <a:t>See Also</a:t>
            </a:r>
            <a:r>
              <a:rPr lang="zh-CN" altLang="en-US" dirty="0"/>
              <a:t>！！就发现还有其他</a:t>
            </a:r>
            <a:r>
              <a:rPr lang="en-US" altLang="zh-CN" dirty="0"/>
              <a:t>3</a:t>
            </a:r>
            <a:r>
              <a:rPr lang="zh-CN" altLang="en-US" dirty="0"/>
              <a:t>组函数可以用，分别是</a:t>
            </a:r>
            <a:r>
              <a:rPr lang="en-US" altLang="zh-CN" dirty="0" err="1"/>
              <a:t>cssgrid</a:t>
            </a:r>
            <a:r>
              <a:rPr lang="zh-CN" altLang="en-US" dirty="0"/>
              <a:t>、</a:t>
            </a:r>
            <a:r>
              <a:rPr lang="en-US" altLang="zh-CN" dirty="0" err="1"/>
              <a:t>natgrid</a:t>
            </a:r>
            <a:r>
              <a:rPr lang="zh-CN" altLang="en-US" dirty="0"/>
              <a:t>和各自带</a:t>
            </a:r>
            <a:r>
              <a:rPr lang="en-US" altLang="zh-CN" dirty="0"/>
              <a:t>Wrap</a:t>
            </a:r>
            <a:r>
              <a:rPr lang="zh-CN" altLang="en-US" dirty="0"/>
              <a:t>的版本以及</a:t>
            </a:r>
            <a:r>
              <a:rPr lang="en-US" altLang="zh-CN" dirty="0"/>
              <a:t>triple2grid</a:t>
            </a:r>
            <a:r>
              <a:rPr lang="zh-CN" altLang="en-US" dirty="0"/>
              <a:t>的两个版本。</a:t>
            </a:r>
            <a:endParaRPr lang="en-US" altLang="zh-CN" dirty="0"/>
          </a:p>
          <a:p>
            <a:r>
              <a:rPr lang="zh-CN" altLang="en-US" dirty="0"/>
              <a:t>前面说过了，带</a:t>
            </a:r>
            <a:r>
              <a:rPr lang="en-US" altLang="zh-CN" dirty="0"/>
              <a:t>Wrap</a:t>
            </a:r>
            <a:r>
              <a:rPr lang="zh-CN" altLang="en-US" dirty="0"/>
              <a:t>的函数是多了点什么功能？</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30</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再以</a:t>
            </a:r>
            <a:r>
              <a:rPr lang="en-US" altLang="zh-CN" dirty="0" err="1"/>
              <a:t>natgrid</a:t>
            </a:r>
            <a:r>
              <a:rPr lang="zh-CN" altLang="en-US" dirty="0"/>
              <a:t>为栗子来看下：</a:t>
            </a:r>
          </a:p>
          <a:p>
            <a:r>
              <a:rPr lang="en-US" altLang="zh-CN" dirty="0"/>
              <a:t>5</a:t>
            </a:r>
            <a:r>
              <a:rPr lang="zh-CN" altLang="en-US" dirty="0"/>
              <a:t>个参数：</a:t>
            </a:r>
          </a:p>
          <a:p>
            <a:r>
              <a:rPr lang="zh-CN" altLang="en-US" dirty="0"/>
              <a:t>参数</a:t>
            </a:r>
            <a:r>
              <a:rPr lang="en-US" altLang="zh-CN" dirty="0"/>
              <a:t>1</a:t>
            </a:r>
            <a:r>
              <a:rPr lang="zh-CN" altLang="en-US" dirty="0"/>
              <a:t>，</a:t>
            </a:r>
            <a:r>
              <a:rPr lang="en-US" altLang="zh-CN" dirty="0"/>
              <a:t>2</a:t>
            </a:r>
            <a:r>
              <a:rPr lang="zh-CN" altLang="en-US" dirty="0"/>
              <a:t>是站点数据的经纬度</a:t>
            </a:r>
          </a:p>
          <a:p>
            <a:r>
              <a:rPr lang="zh-CN" altLang="en-US" dirty="0"/>
              <a:t>参数</a:t>
            </a:r>
            <a:r>
              <a:rPr lang="en-US" altLang="zh-CN" dirty="0"/>
              <a:t>3</a:t>
            </a:r>
            <a:r>
              <a:rPr lang="zh-CN" altLang="en-US" dirty="0"/>
              <a:t>是站点数据</a:t>
            </a:r>
          </a:p>
          <a:p>
            <a:r>
              <a:rPr lang="zh-CN" altLang="en-US" dirty="0"/>
              <a:t>参数</a:t>
            </a:r>
            <a:r>
              <a:rPr lang="en-US" altLang="zh-CN" dirty="0"/>
              <a:t>4</a:t>
            </a:r>
            <a:r>
              <a:rPr lang="zh-CN" altLang="en-US" dirty="0"/>
              <a:t>，</a:t>
            </a:r>
            <a:r>
              <a:rPr lang="en-US" altLang="zh-CN" dirty="0"/>
              <a:t>5</a:t>
            </a:r>
            <a:r>
              <a:rPr lang="zh-CN" altLang="en-US" dirty="0"/>
              <a:t>是格点数据的经纬度</a:t>
            </a:r>
            <a:endParaRPr lang="en-US" altLang="zh-CN" dirty="0"/>
          </a:p>
          <a:p>
            <a:r>
              <a:rPr lang="zh-CN" altLang="en-US" dirty="0"/>
              <a:t>有了之前的</a:t>
            </a:r>
            <a:r>
              <a:rPr lang="en-US" altLang="zh-CN" dirty="0" err="1"/>
              <a:t>obj_anal_ic</a:t>
            </a:r>
            <a:r>
              <a:rPr lang="en-US" altLang="zh-CN" dirty="0"/>
              <a:t>()</a:t>
            </a:r>
            <a:r>
              <a:rPr lang="zh-CN" altLang="en-US" dirty="0"/>
              <a:t>函数的基础，要把这个函数用起来也就很容易了吧！</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31</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同样的套路。</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32</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err="1"/>
              <a:t>Natgrid</a:t>
            </a:r>
            <a:r>
              <a:rPr lang="zh-CN" altLang="en-US" dirty="0"/>
              <a:t>得到的图形是这样的。</a:t>
            </a:r>
            <a:endParaRPr lang="en-US" altLang="zh-CN" dirty="0"/>
          </a:p>
          <a:p>
            <a:r>
              <a:rPr lang="zh-CN" altLang="en-US" dirty="0"/>
              <a:t>大家可以也把另外两个插值函数</a:t>
            </a:r>
            <a:r>
              <a:rPr lang="en-US" altLang="zh-CN" dirty="0"/>
              <a:t>triple2grid</a:t>
            </a:r>
            <a:r>
              <a:rPr lang="zh-CN" altLang="en-US" dirty="0"/>
              <a:t>，</a:t>
            </a:r>
            <a:r>
              <a:rPr lang="en-US" altLang="zh-CN" dirty="0" err="1"/>
              <a:t>cssgrid</a:t>
            </a:r>
            <a:r>
              <a:rPr lang="zh-CN" altLang="en-US" dirty="0"/>
              <a:t>试一下，看看哪个图的效果是自己想要的，就选哪个函数用。</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33</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当然，我给的示例图还进行了一些额外的设置，主要是把插值结果超出数值区域的部分遮盖掉，用到的属性设置在这里给出了，大家自己选取合适的设置，最好再进行更细致的设置，就可以得到很漂亮的</a:t>
            </a:r>
            <a:r>
              <a:rPr lang="zh-CN" altLang="en-US"/>
              <a:t>图了。</a:t>
            </a:r>
            <a:endParaRPr lang="zh-CN" altLang="en-US" dirty="0"/>
          </a:p>
          <a:p>
            <a:r>
              <a:rPr lang="zh-CN" altLang="en-US" dirty="0"/>
              <a:t>当然我举例的时候画的都是线图，也可以画填色图的。</a:t>
            </a:r>
          </a:p>
          <a:p>
            <a:r>
              <a:rPr lang="zh-CN" altLang="en-US" dirty="0"/>
              <a:t>好啦，这个站点使用的例子基本讲完！具体实验内容见实验指导书。</a:t>
            </a:r>
          </a:p>
          <a:p>
            <a:r>
              <a:rPr lang="zh-CN" altLang="en-US" dirty="0"/>
              <a:t>要提醒一下的是注意做</a:t>
            </a:r>
            <a:r>
              <a:rPr lang="en-US" altLang="zh-CN" dirty="0"/>
              <a:t>EOF</a:t>
            </a:r>
            <a:r>
              <a:rPr lang="zh-CN" altLang="en-US" dirty="0"/>
              <a:t>的时候用的是距平场，而不是原始的降水量场。</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34</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Databaseversion</a:t>
            </a:r>
            <a:r>
              <a:rPr lang="en-US" altLang="zh-CN" dirty="0"/>
              <a:t> </a:t>
            </a:r>
            <a:r>
              <a:rPr lang="zh-CN" altLang="en-US" dirty="0"/>
              <a:t>可以有</a:t>
            </a:r>
            <a:r>
              <a:rPr lang="en-US" altLang="zh-CN" dirty="0"/>
              <a:t>4</a:t>
            </a:r>
            <a:r>
              <a:rPr lang="zh-CN" altLang="en-US" dirty="0"/>
              <a:t>个选项。默认的就是第一个</a:t>
            </a:r>
            <a:r>
              <a:rPr lang="en-US" altLang="zh-CN" dirty="0" err="1"/>
              <a:t>LowRes</a:t>
            </a:r>
            <a:r>
              <a:rPr lang="zh-CN" altLang="en-US" dirty="0"/>
              <a:t>。</a:t>
            </a:r>
            <a:endParaRPr lang="en-US" altLang="zh-CN" dirty="0"/>
          </a:p>
          <a:p>
            <a:r>
              <a:rPr lang="zh-CN" altLang="en-US" dirty="0"/>
              <a:t>中分辨率的又有</a:t>
            </a:r>
            <a:r>
              <a:rPr lang="en-US" altLang="zh-CN" dirty="0"/>
              <a:t>4</a:t>
            </a:r>
            <a:r>
              <a:rPr lang="zh-CN" altLang="en-US" dirty="0"/>
              <a:t>个可以用的数据库。有国界，有的还有省界。但这个图的中国地图是我们不认可的。</a:t>
            </a:r>
            <a:r>
              <a:rPr lang="en-US" altLang="zh-CN" dirty="0"/>
              <a:t>--</a:t>
            </a:r>
            <a:r>
              <a:rPr lang="zh-CN" altLang="en-US" dirty="0"/>
              <a:t>所以后面直接给一个正确的图覆盖在错误的图上。</a:t>
            </a:r>
            <a:endParaRPr lang="en-US" altLang="zh-CN" dirty="0"/>
          </a:p>
          <a:p>
            <a:r>
              <a:rPr lang="zh-CN" altLang="en-US" dirty="0"/>
              <a:t>高分辨率的底图没有默认安装，要单独去网站下载。</a:t>
            </a:r>
            <a:r>
              <a:rPr lang="en-US" altLang="zh-CN" sz="1200" b="0" i="0" u="none" strike="noStrike" kern="1200" dirty="0">
                <a:solidFill>
                  <a:schemeClr val="tx1"/>
                </a:solidFill>
                <a:effectLst/>
                <a:latin typeface="+mn-lt"/>
                <a:ea typeface="+mn-ea"/>
                <a:cs typeface="+mn-cs"/>
                <a:hlinkClick r:id="rId3"/>
              </a:rPr>
              <a:t>https://www.io-warnemuende.de/rangs-en.html</a:t>
            </a:r>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最后一个是</a:t>
            </a:r>
            <a:r>
              <a:rPr lang="en-US" altLang="zh-CN" sz="1200" b="0" i="0" u="none" strike="noStrike" kern="1200" dirty="0">
                <a:solidFill>
                  <a:schemeClr val="tx1"/>
                </a:solidFill>
                <a:effectLst/>
                <a:latin typeface="+mn-lt"/>
                <a:ea typeface="+mn-ea"/>
                <a:cs typeface="+mn-cs"/>
              </a:rPr>
              <a:t>ncl6.4</a:t>
            </a:r>
            <a:r>
              <a:rPr lang="zh-CN" altLang="en-US" sz="1200" b="0" i="0" u="none" strike="noStrike" kern="1200" dirty="0">
                <a:solidFill>
                  <a:schemeClr val="tx1"/>
                </a:solidFill>
                <a:effectLst/>
                <a:latin typeface="+mn-lt"/>
                <a:ea typeface="+mn-ea"/>
                <a:cs typeface="+mn-cs"/>
              </a:rPr>
              <a:t>及更新版本才有的。会相对自动匹配</a:t>
            </a:r>
            <a:r>
              <a:rPr lang="en-US" altLang="zh-CN" sz="1200" b="0" i="0" u="none" strike="noStrike" kern="1200" dirty="0">
                <a:solidFill>
                  <a:schemeClr val="tx1"/>
                </a:solidFill>
                <a:effectLst/>
                <a:latin typeface="+mn-lt"/>
                <a:ea typeface="+mn-ea"/>
                <a:cs typeface="+mn-cs"/>
              </a:rPr>
              <a:t>low</a:t>
            </a:r>
            <a:r>
              <a:rPr lang="zh-CN" altLang="en-US" sz="1200" b="0" i="0" u="none" strike="noStrike" kern="1200" dirty="0">
                <a:solidFill>
                  <a:schemeClr val="tx1"/>
                </a:solidFill>
                <a:effectLst/>
                <a:latin typeface="+mn-lt"/>
                <a:ea typeface="+mn-ea"/>
                <a:cs typeface="+mn-cs"/>
              </a:rPr>
              <a:t>或者</a:t>
            </a:r>
            <a:r>
              <a:rPr lang="en-US" altLang="zh-CN" sz="1200" b="0" i="0" u="none" strike="noStrike" kern="1200" dirty="0">
                <a:solidFill>
                  <a:schemeClr val="tx1"/>
                </a:solidFill>
                <a:effectLst/>
                <a:latin typeface="+mn-lt"/>
                <a:ea typeface="+mn-ea"/>
                <a:cs typeface="+mn-cs"/>
              </a:rPr>
              <a:t>medium</a:t>
            </a:r>
            <a:r>
              <a:rPr lang="zh-CN" altLang="en-US" sz="1200" b="0" i="0" u="none" strike="noStrike" kern="1200" dirty="0">
                <a:solidFill>
                  <a:schemeClr val="tx1"/>
                </a:solidFill>
                <a:effectLst/>
                <a:latin typeface="+mn-lt"/>
                <a:ea typeface="+mn-ea"/>
                <a:cs typeface="+mn-cs"/>
              </a:rPr>
              <a:t>。</a:t>
            </a:r>
            <a:endParaRPr lang="en-US" altLang="zh-CN" sz="1200" b="0" i="0" u="none" strike="noStrike" kern="1200" dirty="0">
              <a:solidFill>
                <a:schemeClr val="tx1"/>
              </a:solidFill>
              <a:effectLst/>
              <a:latin typeface="+mn-lt"/>
              <a:ea typeface="+mn-ea"/>
              <a:cs typeface="+mn-cs"/>
            </a:endParaRP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37</a:t>
            </a:fld>
            <a:endParaRPr lang="zh-CN" altLang="en-US"/>
          </a:p>
        </p:txBody>
      </p:sp>
    </p:spTree>
    <p:extLst>
      <p:ext uri="{BB962C8B-B14F-4D97-AF65-F5344CB8AC3E}">
        <p14:creationId xmlns:p14="http://schemas.microsoft.com/office/powerpoint/2010/main" val="12750851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Databaseversion</a:t>
            </a:r>
            <a:r>
              <a:rPr lang="en-US" altLang="zh-CN" dirty="0"/>
              <a:t> </a:t>
            </a:r>
            <a:r>
              <a:rPr lang="zh-CN" altLang="en-US" dirty="0"/>
              <a:t>可以有</a:t>
            </a:r>
            <a:r>
              <a:rPr lang="en-US" altLang="zh-CN" dirty="0"/>
              <a:t>4</a:t>
            </a:r>
            <a:r>
              <a:rPr lang="zh-CN" altLang="en-US" dirty="0"/>
              <a:t>个选项。默认的就是第一个</a:t>
            </a:r>
            <a:r>
              <a:rPr lang="en-US" altLang="zh-CN" dirty="0" err="1"/>
              <a:t>LowRes</a:t>
            </a:r>
            <a:r>
              <a:rPr lang="zh-CN" altLang="en-US" dirty="0"/>
              <a:t>。</a:t>
            </a:r>
            <a:endParaRPr lang="en-US" altLang="zh-CN" dirty="0"/>
          </a:p>
          <a:p>
            <a:r>
              <a:rPr lang="zh-CN" altLang="en-US" dirty="0"/>
              <a:t>中分辨率的又有</a:t>
            </a:r>
            <a:r>
              <a:rPr lang="en-US" altLang="zh-CN" dirty="0"/>
              <a:t>4</a:t>
            </a:r>
            <a:r>
              <a:rPr lang="zh-CN" altLang="en-US" dirty="0"/>
              <a:t>个可以用的数据库。有国界，有的还有省界。但这个图的中国地图是我们不认可的。</a:t>
            </a:r>
            <a:r>
              <a:rPr lang="en-US" altLang="zh-CN" dirty="0"/>
              <a:t>--</a:t>
            </a:r>
            <a:r>
              <a:rPr lang="zh-CN" altLang="en-US" dirty="0"/>
              <a:t>所以后面直接给一个正确的图覆盖在错误的图上。</a:t>
            </a:r>
            <a:endParaRPr lang="en-US" altLang="zh-CN" dirty="0"/>
          </a:p>
          <a:p>
            <a:r>
              <a:rPr lang="zh-CN" altLang="en-US" dirty="0"/>
              <a:t>高分辨率的底图没有默认安装，要单独去网站下载。</a:t>
            </a:r>
            <a:r>
              <a:rPr lang="en-US" altLang="zh-CN" sz="1200" b="0" i="0" u="none" strike="noStrike" kern="1200" dirty="0">
                <a:solidFill>
                  <a:schemeClr val="tx1"/>
                </a:solidFill>
                <a:effectLst/>
                <a:latin typeface="+mn-lt"/>
                <a:ea typeface="+mn-ea"/>
                <a:cs typeface="+mn-cs"/>
                <a:hlinkClick r:id="rId3"/>
              </a:rPr>
              <a:t>https://www.io-warnemuende.de/rangs-en.html</a:t>
            </a:r>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最后一个是</a:t>
            </a:r>
            <a:r>
              <a:rPr lang="en-US" altLang="zh-CN" sz="1200" b="0" i="0" u="none" strike="noStrike" kern="1200" dirty="0">
                <a:solidFill>
                  <a:schemeClr val="tx1"/>
                </a:solidFill>
                <a:effectLst/>
                <a:latin typeface="+mn-lt"/>
                <a:ea typeface="+mn-ea"/>
                <a:cs typeface="+mn-cs"/>
              </a:rPr>
              <a:t>ncl6.4</a:t>
            </a:r>
            <a:r>
              <a:rPr lang="zh-CN" altLang="en-US" sz="1200" b="0" i="0" u="none" strike="noStrike" kern="1200" dirty="0">
                <a:solidFill>
                  <a:schemeClr val="tx1"/>
                </a:solidFill>
                <a:effectLst/>
                <a:latin typeface="+mn-lt"/>
                <a:ea typeface="+mn-ea"/>
                <a:cs typeface="+mn-cs"/>
              </a:rPr>
              <a:t>及更新版本才有的。会相对自动匹配</a:t>
            </a:r>
            <a:r>
              <a:rPr lang="en-US" altLang="zh-CN" sz="1200" b="0" i="0" u="none" strike="noStrike" kern="1200" dirty="0">
                <a:solidFill>
                  <a:schemeClr val="tx1"/>
                </a:solidFill>
                <a:effectLst/>
                <a:latin typeface="+mn-lt"/>
                <a:ea typeface="+mn-ea"/>
                <a:cs typeface="+mn-cs"/>
              </a:rPr>
              <a:t>low</a:t>
            </a:r>
            <a:r>
              <a:rPr lang="zh-CN" altLang="en-US" sz="1200" b="0" i="0" u="none" strike="noStrike" kern="1200" dirty="0">
                <a:solidFill>
                  <a:schemeClr val="tx1"/>
                </a:solidFill>
                <a:effectLst/>
                <a:latin typeface="+mn-lt"/>
                <a:ea typeface="+mn-ea"/>
                <a:cs typeface="+mn-cs"/>
              </a:rPr>
              <a:t>或者</a:t>
            </a:r>
            <a:r>
              <a:rPr lang="en-US" altLang="zh-CN" sz="1200" b="0" i="0" u="none" strike="noStrike" kern="1200" dirty="0">
                <a:solidFill>
                  <a:schemeClr val="tx1"/>
                </a:solidFill>
                <a:effectLst/>
                <a:latin typeface="+mn-lt"/>
                <a:ea typeface="+mn-ea"/>
                <a:cs typeface="+mn-cs"/>
              </a:rPr>
              <a:t>medium</a:t>
            </a:r>
            <a:r>
              <a:rPr lang="zh-CN" altLang="en-US" sz="1200" b="0" i="0" u="none" strike="noStrike" kern="1200" dirty="0">
                <a:solidFill>
                  <a:schemeClr val="tx1"/>
                </a:solidFill>
                <a:effectLst/>
                <a:latin typeface="+mn-lt"/>
                <a:ea typeface="+mn-ea"/>
                <a:cs typeface="+mn-cs"/>
              </a:rPr>
              <a:t>。</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en-US" altLang="zh-CN" sz="1200" dirty="0"/>
              <a:t>Render </a:t>
            </a:r>
            <a:r>
              <a:rPr lang="zh-CN" altLang="en-US" sz="1200" dirty="0"/>
              <a:t>呈现，提交</a:t>
            </a:r>
            <a:endParaRPr lang="en-US" altLang="zh-CN" sz="1200" b="0" i="0" u="none" strike="noStrike" kern="1200" dirty="0">
              <a:solidFill>
                <a:schemeClr val="tx1"/>
              </a:solidFill>
              <a:effectLst/>
              <a:latin typeface="+mn-lt"/>
              <a:ea typeface="+mn-ea"/>
              <a:cs typeface="+mn-cs"/>
            </a:endParaRP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38</a:t>
            </a:fld>
            <a:endParaRPr lang="zh-CN" altLang="en-US"/>
          </a:p>
        </p:txBody>
      </p:sp>
    </p:spTree>
    <p:extLst>
      <p:ext uri="{BB962C8B-B14F-4D97-AF65-F5344CB8AC3E}">
        <p14:creationId xmlns:p14="http://schemas.microsoft.com/office/powerpoint/2010/main" val="42096046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蓝线画的就是程序自带的国界底图。红色才是我国接受的地图。</a:t>
            </a:r>
            <a:endParaRPr lang="en-US" altLang="zh-CN" dirty="0"/>
          </a:p>
          <a:p>
            <a:r>
              <a:rPr lang="zh-CN" altLang="en-US" dirty="0"/>
              <a:t>主权问题，不能马虎！！</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39</a:t>
            </a:fld>
            <a:endParaRPr lang="zh-CN" altLang="en-US"/>
          </a:p>
        </p:txBody>
      </p:sp>
    </p:spTree>
    <p:extLst>
      <p:ext uri="{BB962C8B-B14F-4D97-AF65-F5344CB8AC3E}">
        <p14:creationId xmlns:p14="http://schemas.microsoft.com/office/powerpoint/2010/main" val="3709147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24367">
              <a:defRPr/>
            </a:pPr>
            <a:r>
              <a:rPr lang="en-US" altLang="zh-CN" dirty="0"/>
              <a:t>EOF</a:t>
            </a:r>
            <a:r>
              <a:rPr lang="zh-CN" altLang="en-US" dirty="0"/>
              <a:t>方法介绍</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6</a:t>
            </a:fld>
            <a:endParaRPr lang="zh-CN" altLang="en-US"/>
          </a:p>
        </p:txBody>
      </p:sp>
    </p:spTree>
    <p:extLst>
      <p:ext uri="{BB962C8B-B14F-4D97-AF65-F5344CB8AC3E}">
        <p14:creationId xmlns:p14="http://schemas.microsoft.com/office/powerpoint/2010/main" val="40826792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err="1">
                <a:solidFill>
                  <a:srgbClr val="00B0F0"/>
                </a:solidFill>
              </a:rPr>
              <a:t>DATabase</a:t>
            </a:r>
            <a:r>
              <a:rPr lang="en-US" altLang="zh-CN" sz="1200" dirty="0">
                <a:solidFill>
                  <a:srgbClr val="00B0F0"/>
                </a:solidFill>
              </a:rPr>
              <a:t> version</a:t>
            </a:r>
            <a:r>
              <a:rPr lang="zh-CN" altLang="en-US" sz="1200" dirty="0">
                <a:solidFill>
                  <a:srgbClr val="00B0F0"/>
                </a:solidFill>
              </a:rPr>
              <a:t>：</a:t>
            </a:r>
            <a:r>
              <a:rPr lang="en-US" altLang="zh-CN" sz="1200" dirty="0">
                <a:solidFill>
                  <a:srgbClr val="00B0F0"/>
                </a:solidFill>
              </a:rPr>
              <a:t>Ncarg4_1 (alias: </a:t>
            </a:r>
            <a:r>
              <a:rPr lang="en-US" altLang="zh-CN" sz="1200" dirty="0" err="1">
                <a:solidFill>
                  <a:srgbClr val="00B0F0"/>
                </a:solidFill>
              </a:rPr>
              <a:t>MediumRes</a:t>
            </a:r>
            <a:r>
              <a:rPr lang="en-US" altLang="zh-CN" sz="1200" dirty="0">
                <a:solidFill>
                  <a:srgbClr val="00B0F0"/>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err="1">
                <a:solidFill>
                  <a:srgbClr val="00B0F0"/>
                </a:solidFill>
              </a:rPr>
              <a:t>Outlineboundarysets</a:t>
            </a:r>
            <a:r>
              <a:rPr lang="en-US" altLang="zh-CN" sz="1200" dirty="0">
                <a:solidFill>
                  <a:srgbClr val="00B0F0"/>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B0F0"/>
                </a:solidFill>
              </a:rPr>
              <a:t>从不同版本的</a:t>
            </a:r>
            <a:r>
              <a:rPr lang="en-US" altLang="zh-CN" sz="1200" dirty="0">
                <a:solidFill>
                  <a:srgbClr val="00B0F0"/>
                </a:solidFill>
              </a:rPr>
              <a:t>Earth</a:t>
            </a:r>
            <a:r>
              <a:rPr lang="zh-CN" altLang="en-US" sz="1200" dirty="0">
                <a:solidFill>
                  <a:srgbClr val="00B0F0"/>
                </a:solidFill>
              </a:rPr>
              <a:t>。。</a:t>
            </a:r>
            <a:r>
              <a:rPr lang="en-US" altLang="zh-CN" sz="1200" dirty="0">
                <a:solidFill>
                  <a:srgbClr val="00B0F0"/>
                </a:solidFill>
              </a:rPr>
              <a:t>4</a:t>
            </a:r>
            <a:r>
              <a:rPr lang="zh-CN" altLang="en-US" sz="1200" dirty="0">
                <a:solidFill>
                  <a:srgbClr val="00B0F0"/>
                </a:solidFill>
              </a:rPr>
              <a:t>里画了两次边界。</a:t>
            </a:r>
            <a:endParaRPr lang="en-US" altLang="zh-CN" sz="1200" dirty="0">
              <a:solidFill>
                <a:srgbClr val="00B0F0"/>
              </a:solidFill>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40</a:t>
            </a:fld>
            <a:endParaRPr lang="zh-CN" altLang="en-US"/>
          </a:p>
        </p:txBody>
      </p:sp>
    </p:spTree>
    <p:extLst>
      <p:ext uri="{BB962C8B-B14F-4D97-AF65-F5344CB8AC3E}">
        <p14:creationId xmlns:p14="http://schemas.microsoft.com/office/powerpoint/2010/main" val="11280309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42</a:t>
            </a:fld>
            <a:endParaRPr lang="zh-CN" altLang="en-US"/>
          </a:p>
        </p:txBody>
      </p:sp>
    </p:spTree>
    <p:extLst>
      <p:ext uri="{BB962C8B-B14F-4D97-AF65-F5344CB8AC3E}">
        <p14:creationId xmlns:p14="http://schemas.microsoft.com/office/powerpoint/2010/main" val="34974338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跟</a:t>
            </a:r>
            <a:r>
              <a:rPr lang="en-US" altLang="zh-CN" dirty="0" err="1"/>
              <a:t>outlineboundarysets</a:t>
            </a:r>
            <a:r>
              <a:rPr lang="zh-CN" altLang="en-US" dirty="0"/>
              <a:t>一样，可以有</a:t>
            </a:r>
            <a:r>
              <a:rPr lang="en-US" altLang="zh-CN" dirty="0"/>
              <a:t>6</a:t>
            </a:r>
            <a:r>
              <a:rPr lang="zh-CN" altLang="en-US" dirty="0"/>
              <a:t>个值。但屏蔽多余线条常用的是</a:t>
            </a:r>
            <a:r>
              <a:rPr lang="en-US" altLang="zh-CN" dirty="0" err="1"/>
              <a:t>NoBoundaries</a:t>
            </a:r>
            <a:r>
              <a:rPr lang="zh-CN" altLang="en-US" dirty="0"/>
              <a:t>。结合</a:t>
            </a:r>
            <a:endParaRPr lang="en-US" altLang="zh-CN" dirty="0"/>
          </a:p>
          <a:p>
            <a:r>
              <a:rPr lang="zh-CN" altLang="en-US" dirty="0"/>
              <a:t>您可以设置此资源以指定用于填充区域的基本边界集。给定基本边界，然后可以通过在</a:t>
            </a:r>
            <a:r>
              <a:rPr lang="en-US" altLang="zh-CN" dirty="0" err="1"/>
              <a:t>mpfillAreaSpecifiers</a:t>
            </a:r>
            <a:r>
              <a:rPr lang="zh-CN" altLang="en-US" dirty="0"/>
              <a:t>字符串数组资源中指定区域名称轮廓来添加其他区域。还可以通过在</a:t>
            </a:r>
            <a:r>
              <a:rPr lang="en-US" altLang="zh-CN" dirty="0" err="1"/>
              <a:t>mpmaskareaspecifiers</a:t>
            </a:r>
            <a:r>
              <a:rPr lang="zh-CN" altLang="en-US" dirty="0"/>
              <a:t>字符串数组资源中指定区域名称来指定要屏蔽的区域（不填充）。              无边界              </a:t>
            </a:r>
            <a:r>
              <a:rPr lang="en-US" altLang="zh-CN" dirty="0" err="1"/>
              <a:t>mapplot</a:t>
            </a:r>
            <a:r>
              <a:rPr lang="zh-CN" altLang="en-US" dirty="0"/>
              <a:t>将只为</a:t>
            </a:r>
            <a:r>
              <a:rPr lang="en-US" altLang="zh-CN" dirty="0" err="1"/>
              <a:t>mpfillAreaSpecifiers</a:t>
            </a:r>
            <a:r>
              <a:rPr lang="zh-CN" altLang="en-US" dirty="0"/>
              <a:t>中由名称指定的区域绘制区域填充，而不在</a:t>
            </a:r>
            <a:r>
              <a:rPr lang="en-US" altLang="zh-CN" dirty="0" err="1"/>
              <a:t>mpmaskareaSpecifiers</a:t>
            </a:r>
            <a:r>
              <a:rPr lang="zh-CN" altLang="en-US" dirty="0"/>
              <a:t>中指定。</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43</a:t>
            </a:fld>
            <a:endParaRPr lang="zh-CN" altLang="en-US"/>
          </a:p>
        </p:txBody>
      </p:sp>
    </p:spTree>
    <p:extLst>
      <p:ext uri="{BB962C8B-B14F-4D97-AF65-F5344CB8AC3E}">
        <p14:creationId xmlns:p14="http://schemas.microsoft.com/office/powerpoint/2010/main" val="11103427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插值语句也可以换个写法，不用转置</a:t>
            </a:r>
            <a:endParaRPr lang="en-US" altLang="zh-CN" dirty="0"/>
          </a:p>
          <a:p>
            <a:r>
              <a:rPr lang="zh-CN" altLang="en-US" dirty="0"/>
              <a:t>地图设置先把填充打开，填充边界设为无边界，设整个区域填为白色。</a:t>
            </a:r>
            <a:endParaRPr lang="en-US" altLang="zh-CN" dirty="0"/>
          </a:p>
          <a:p>
            <a:r>
              <a:rPr lang="zh-CN" altLang="en-US" dirty="0"/>
              <a:t>具体的</a:t>
            </a:r>
            <a:r>
              <a:rPr lang="en-US" altLang="zh-CN" dirty="0"/>
              <a:t>specifiers</a:t>
            </a:r>
            <a:r>
              <a:rPr lang="zh-CN" altLang="en-US" dirty="0"/>
              <a:t>可以写成哪些值呢？</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44</a:t>
            </a:fld>
            <a:endParaRPr lang="zh-CN" altLang="en-US"/>
          </a:p>
        </p:txBody>
      </p:sp>
    </p:spTree>
    <p:extLst>
      <p:ext uri="{BB962C8B-B14F-4D97-AF65-F5344CB8AC3E}">
        <p14:creationId xmlns:p14="http://schemas.microsoft.com/office/powerpoint/2010/main" val="32016049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这个图有什么特别的地方？</a:t>
            </a:r>
            <a:endParaRPr lang="en-US" altLang="zh-CN" dirty="0"/>
          </a:p>
          <a:p>
            <a:r>
              <a:rPr lang="zh-CN" altLang="en-US" dirty="0"/>
              <a:t>空白地图但有色标。</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45</a:t>
            </a:fld>
            <a:endParaRPr lang="zh-CN" altLang="en-US"/>
          </a:p>
        </p:txBody>
      </p:sp>
    </p:spTree>
    <p:extLst>
      <p:ext uri="{BB962C8B-B14F-4D97-AF65-F5344CB8AC3E}">
        <p14:creationId xmlns:p14="http://schemas.microsoft.com/office/powerpoint/2010/main" val="19921453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Specifiers</a:t>
            </a:r>
            <a:r>
              <a:rPr lang="zh-CN" altLang="en-US" dirty="0"/>
              <a:t>可以从上页表中取值，取值时候可以只写黑体部分。比如</a:t>
            </a:r>
            <a:r>
              <a:rPr lang="en-US" altLang="zh-CN" dirty="0"/>
              <a:t>Land</a:t>
            </a:r>
            <a:r>
              <a:rPr lang="zh-CN" altLang="en-US" dirty="0"/>
              <a:t>：</a:t>
            </a:r>
            <a:r>
              <a:rPr lang="en-US" altLang="zh-CN" dirty="0"/>
              <a:t>Eurasia</a:t>
            </a:r>
            <a:r>
              <a:rPr lang="zh-CN" altLang="en-US" dirty="0"/>
              <a:t>：</a:t>
            </a:r>
            <a:r>
              <a:rPr lang="en-US" altLang="zh-CN" dirty="0"/>
              <a:t>China</a:t>
            </a:r>
            <a:r>
              <a:rPr lang="zh-CN" altLang="en-US" dirty="0"/>
              <a:t>可以直接写成</a:t>
            </a:r>
            <a:r>
              <a:rPr lang="en-US" altLang="zh-CN" dirty="0"/>
              <a:t>China</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47</a:t>
            </a:fld>
            <a:endParaRPr lang="zh-CN" altLang="en-US"/>
          </a:p>
        </p:txBody>
      </p:sp>
    </p:spTree>
    <p:extLst>
      <p:ext uri="{BB962C8B-B14F-4D97-AF65-F5344CB8AC3E}">
        <p14:creationId xmlns:p14="http://schemas.microsoft.com/office/powerpoint/2010/main" val="35556616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最主要的是要设置绘图顺序，等值线填充是最先画的，然后才是地图填白色，再把中国</a:t>
            </a:r>
            <a:r>
              <a:rPr lang="en-US" altLang="zh-CN" dirty="0"/>
              <a:t>mask</a:t>
            </a:r>
            <a:r>
              <a:rPr lang="zh-CN" altLang="en-US" dirty="0"/>
              <a:t>掉，不填成白色，就达到了效果。</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48</a:t>
            </a:fld>
            <a:endParaRPr lang="zh-CN" altLang="en-US"/>
          </a:p>
        </p:txBody>
      </p:sp>
    </p:spTree>
    <p:extLst>
      <p:ext uri="{BB962C8B-B14F-4D97-AF65-F5344CB8AC3E}">
        <p14:creationId xmlns:p14="http://schemas.microsoft.com/office/powerpoint/2010/main" val="22400676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但这个图还不够好，要么把九段线画完整，要么就加南海小地图。</a:t>
            </a:r>
            <a:endParaRPr lang="en-US" altLang="zh-CN" dirty="0"/>
          </a:p>
          <a:p>
            <a:r>
              <a:rPr lang="zh-CN" altLang="en-US" dirty="0"/>
              <a:t>下面就来加南海小地图。</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49</a:t>
            </a:fld>
            <a:endParaRPr lang="zh-CN" altLang="en-US"/>
          </a:p>
        </p:txBody>
      </p:sp>
    </p:spTree>
    <p:extLst>
      <p:ext uri="{BB962C8B-B14F-4D97-AF65-F5344CB8AC3E}">
        <p14:creationId xmlns:p14="http://schemas.microsoft.com/office/powerpoint/2010/main" val="37396274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52</a:t>
            </a:fld>
            <a:endParaRPr lang="zh-CN" altLang="en-US"/>
          </a:p>
        </p:txBody>
      </p:sp>
    </p:spTree>
    <p:extLst>
      <p:ext uri="{BB962C8B-B14F-4D97-AF65-F5344CB8AC3E}">
        <p14:creationId xmlns:p14="http://schemas.microsoft.com/office/powerpoint/2010/main" val="20375557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gsnPanellabelvar</a:t>
            </a:r>
            <a:r>
              <a:rPr lang="zh-CN" altLang="en-US" dirty="0"/>
              <a:t>为</a:t>
            </a:r>
            <a:r>
              <a:rPr lang="en-US" altLang="zh-CN" dirty="0"/>
              <a:t>true</a:t>
            </a:r>
            <a:r>
              <a:rPr lang="zh-CN" altLang="en-US" dirty="0"/>
              <a:t>，应该保证每个小图的</a:t>
            </a:r>
            <a:r>
              <a:rPr lang="en-US" altLang="zh-CN" dirty="0" err="1"/>
              <a:t>labelbar</a:t>
            </a:r>
            <a:r>
              <a:rPr lang="zh-CN" altLang="en-US" dirty="0"/>
              <a:t>真的是一致的。否则第一个图的</a:t>
            </a:r>
            <a:r>
              <a:rPr lang="en-US" altLang="zh-CN" dirty="0" err="1"/>
              <a:t>colorbar</a:t>
            </a:r>
            <a:r>
              <a:rPr lang="zh-CN" altLang="en-US" dirty="0"/>
              <a:t>会被使用。</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58</a:t>
            </a:fld>
            <a:endParaRPr lang="zh-CN" altLang="en-US"/>
          </a:p>
        </p:txBody>
      </p:sp>
    </p:spTree>
    <p:extLst>
      <p:ext uri="{BB962C8B-B14F-4D97-AF65-F5344CB8AC3E}">
        <p14:creationId xmlns:p14="http://schemas.microsoft.com/office/powerpoint/2010/main" val="4186487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24367">
              <a:defRPr/>
            </a:pPr>
            <a:r>
              <a:rPr lang="en-US" altLang="zh-CN" dirty="0"/>
              <a:t>EOF</a:t>
            </a:r>
            <a:r>
              <a:rPr lang="zh-CN" altLang="en-US" dirty="0"/>
              <a:t>方法介绍</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7</a:t>
            </a:fld>
            <a:endParaRPr lang="zh-CN" altLang="en-US"/>
          </a:p>
        </p:txBody>
      </p:sp>
    </p:spTree>
    <p:extLst>
      <p:ext uri="{BB962C8B-B14F-4D97-AF65-F5344CB8AC3E}">
        <p14:creationId xmlns:p14="http://schemas.microsoft.com/office/powerpoint/2010/main" val="22775349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如果想要把</a:t>
            </a:r>
            <a:r>
              <a:rPr lang="en-US" altLang="zh-CN" dirty="0" err="1"/>
              <a:t>colorbar</a:t>
            </a:r>
            <a:r>
              <a:rPr lang="zh-CN" altLang="en-US" dirty="0"/>
              <a:t>放到填色图下方，矢量图上方，该怎么做？</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59</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这两个属性可以调整</a:t>
            </a:r>
            <a:r>
              <a:rPr lang="en-US" altLang="zh-CN" dirty="0"/>
              <a:t>x</a:t>
            </a:r>
            <a:r>
              <a:rPr lang="zh-CN" altLang="en-US" dirty="0"/>
              <a:t>和</a:t>
            </a:r>
            <a:r>
              <a:rPr lang="en-US" altLang="zh-CN" dirty="0"/>
              <a:t>y</a:t>
            </a:r>
            <a:r>
              <a:rPr lang="zh-CN" altLang="en-US" dirty="0"/>
              <a:t>方向上图片之间的间距。等号 右边的值可以是</a:t>
            </a:r>
            <a:r>
              <a:rPr lang="en-US" altLang="zh-CN" dirty="0"/>
              <a:t>0~100. default=1.0</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63</a:t>
            </a:fld>
            <a:endParaRPr lang="zh-CN" altLang="en-US"/>
          </a:p>
        </p:txBody>
      </p:sp>
    </p:spTree>
    <p:extLst>
      <p:ext uri="{BB962C8B-B14F-4D97-AF65-F5344CB8AC3E}">
        <p14:creationId xmlns:p14="http://schemas.microsoft.com/office/powerpoint/2010/main" val="1165358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24367">
              <a:defRPr/>
            </a:pPr>
            <a:r>
              <a:rPr lang="en-US" altLang="zh-CN" dirty="0"/>
              <a:t>EOF</a:t>
            </a:r>
            <a:r>
              <a:rPr lang="zh-CN" altLang="en-US" dirty="0"/>
              <a:t>方法介绍</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8</a:t>
            </a:fld>
            <a:endParaRPr lang="zh-CN" altLang="en-US"/>
          </a:p>
        </p:txBody>
      </p:sp>
    </p:spTree>
    <p:extLst>
      <p:ext uri="{BB962C8B-B14F-4D97-AF65-F5344CB8AC3E}">
        <p14:creationId xmlns:p14="http://schemas.microsoft.com/office/powerpoint/2010/main" val="4214916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时空转换</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10</a:t>
            </a:fld>
            <a:endParaRPr lang="zh-CN" altLang="en-US"/>
          </a:p>
        </p:txBody>
      </p:sp>
    </p:spTree>
    <p:extLst>
      <p:ext uri="{BB962C8B-B14F-4D97-AF65-F5344CB8AC3E}">
        <p14:creationId xmlns:p14="http://schemas.microsoft.com/office/powerpoint/2010/main" val="724831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通常在示例图的下方，会给出这个分析方法对应的函数名。这里我们以第一个</a:t>
            </a:r>
            <a:r>
              <a:rPr lang="en-US" altLang="zh-CN" dirty="0" err="1"/>
              <a:t>eofunc_n</a:t>
            </a:r>
            <a:r>
              <a:rPr lang="zh-CN" altLang="en-US" dirty="0"/>
              <a:t>为例来学习。当然点一下函数名，就能自动链接到这个函数的说明页面。</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14</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具体看下函数说明，参数</a:t>
            </a:r>
            <a:r>
              <a:rPr lang="en-US" altLang="zh-CN" dirty="0"/>
              <a:t>1-data</a:t>
            </a:r>
            <a:r>
              <a:rPr lang="zh-CN" altLang="en-US" dirty="0"/>
              <a:t>就是要进行</a:t>
            </a:r>
            <a:r>
              <a:rPr lang="en-US" altLang="zh-CN" dirty="0"/>
              <a:t>EOF</a:t>
            </a:r>
            <a:r>
              <a:rPr lang="zh-CN" altLang="en-US" dirty="0"/>
              <a:t>分析的数组；参数</a:t>
            </a:r>
            <a:r>
              <a:rPr lang="en-US" altLang="zh-CN" dirty="0"/>
              <a:t>2-neval</a:t>
            </a:r>
            <a:r>
              <a:rPr lang="zh-CN" altLang="en-US" dirty="0"/>
              <a:t>是要返回的特征值和特征向量的个数；参数</a:t>
            </a:r>
            <a:r>
              <a:rPr lang="en-US" altLang="zh-CN" dirty="0"/>
              <a:t>3-optEOF</a:t>
            </a:r>
            <a:r>
              <a:rPr lang="zh-CN" altLang="en-US" dirty="0"/>
              <a:t>是一个逻辑型变量，可以通过更改其属性来修改</a:t>
            </a:r>
            <a:r>
              <a:rPr lang="en-US" altLang="zh-CN" dirty="0"/>
              <a:t>EOF</a:t>
            </a:r>
            <a:r>
              <a:rPr lang="zh-CN" altLang="en-US" dirty="0"/>
              <a:t>分解的矩阵。用法类似于常用的</a:t>
            </a:r>
            <a:r>
              <a:rPr lang="en-US" altLang="zh-CN" dirty="0"/>
              <a:t>res</a:t>
            </a:r>
            <a:r>
              <a:rPr lang="zh-CN" altLang="en-US" dirty="0"/>
              <a:t>，首先要设</a:t>
            </a:r>
            <a:r>
              <a:rPr lang="en-US" altLang="zh-CN" dirty="0"/>
              <a:t>opt=True</a:t>
            </a:r>
            <a:r>
              <a:rPr lang="zh-CN" altLang="en-US" dirty="0"/>
              <a:t>，再设</a:t>
            </a:r>
            <a:r>
              <a:rPr lang="en-US" altLang="zh-CN" dirty="0" err="1"/>
              <a:t>opt@jopt</a:t>
            </a:r>
            <a:r>
              <a:rPr lang="en-US" altLang="zh-CN" dirty="0"/>
              <a:t>=1</a:t>
            </a:r>
            <a:r>
              <a:rPr lang="zh-CN" altLang="en-US" dirty="0"/>
              <a:t>或者</a:t>
            </a:r>
            <a:r>
              <a:rPr lang="en-US" altLang="zh-CN" dirty="0"/>
              <a:t>0.0</a:t>
            </a:r>
            <a:r>
              <a:rPr lang="zh-CN" altLang="en-US" dirty="0"/>
              <a:t>为默认值，是使用协方差矩阵计算</a:t>
            </a:r>
            <a:r>
              <a:rPr lang="en-US" altLang="zh-CN" dirty="0"/>
              <a:t>EOF</a:t>
            </a:r>
            <a:r>
              <a:rPr lang="zh-CN" altLang="en-US" dirty="0"/>
              <a:t>，</a:t>
            </a:r>
            <a:r>
              <a:rPr lang="en-US" altLang="zh-CN" dirty="0" err="1"/>
              <a:t>jopt</a:t>
            </a:r>
            <a:r>
              <a:rPr lang="en-US" altLang="zh-CN" dirty="0"/>
              <a:t>=1</a:t>
            </a:r>
            <a:r>
              <a:rPr lang="zh-CN" altLang="en-US" dirty="0"/>
              <a:t>时是用相关矩阵来计算</a:t>
            </a:r>
            <a:r>
              <a:rPr lang="en-US" altLang="zh-CN" dirty="0"/>
              <a:t>EOF</a:t>
            </a:r>
            <a:r>
              <a:rPr lang="zh-CN" altLang="en-US" dirty="0"/>
              <a:t>。这两者的区别需要大家自行掌握。最后一个参数</a:t>
            </a:r>
            <a:r>
              <a:rPr lang="en-US" altLang="zh-CN" dirty="0"/>
              <a:t>4-</a:t>
            </a:r>
            <a:r>
              <a:rPr lang="zh-CN" altLang="en-US" dirty="0"/>
              <a:t>维数，就是数据时间维对应的维数。</a:t>
            </a:r>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15</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这个说明页再往下拉，会有个</a:t>
            </a:r>
            <a:r>
              <a:rPr lang="en-US" altLang="zh-CN" dirty="0"/>
              <a:t>See also</a:t>
            </a:r>
            <a:r>
              <a:rPr lang="zh-CN" altLang="en-US" dirty="0"/>
              <a:t>的小节。</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这里列出了跟这个函数相关的其他一些函数。整理一下列出的函数名，可以发现有：</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u="none" kern="1200" dirty="0" err="1">
                <a:solidFill>
                  <a:schemeClr val="tx1"/>
                </a:solidFill>
                <a:latin typeface="+mn-lt"/>
                <a:ea typeface="+mn-ea"/>
                <a:cs typeface="+mn-cs"/>
              </a:rPr>
              <a:t>eofunc</a:t>
            </a:r>
            <a:r>
              <a:rPr lang="zh-CN" altLang="en-US" sz="1200" u="none" kern="1200" dirty="0">
                <a:solidFill>
                  <a:schemeClr val="tx1"/>
                </a:solidFill>
                <a:latin typeface="+mn-lt"/>
                <a:ea typeface="+mn-ea"/>
                <a:cs typeface="+mn-cs"/>
              </a:rPr>
              <a:t>、</a:t>
            </a:r>
            <a:r>
              <a:rPr lang="en-US" altLang="zh-CN" sz="1200" u="none" kern="1200" dirty="0" err="1">
                <a:solidFill>
                  <a:schemeClr val="tx1"/>
                </a:solidFill>
                <a:latin typeface="+mn-lt"/>
                <a:ea typeface="+mn-ea"/>
                <a:cs typeface="+mn-cs"/>
                <a:hlinkClick r:id="rId3"/>
              </a:rPr>
              <a:t>eofunc_Wrap</a:t>
            </a:r>
            <a:endParaRPr lang="zh-CN" altLang="en-US" sz="1200" u="none" kern="1200" dirty="0">
              <a:solidFill>
                <a:schemeClr val="tx1"/>
              </a:solidFill>
              <a:latin typeface="+mn-lt"/>
              <a:ea typeface="+mn-ea"/>
              <a:cs typeface="+mn-cs"/>
            </a:endParaRPr>
          </a:p>
          <a:p>
            <a:r>
              <a:rPr lang="en-US" altLang="zh-CN" sz="1200" u="none" kern="1200" dirty="0" err="1">
                <a:solidFill>
                  <a:schemeClr val="tx1"/>
                </a:solidFill>
                <a:latin typeface="+mn-lt"/>
                <a:ea typeface="+mn-ea"/>
                <a:cs typeface="+mn-cs"/>
                <a:hlinkClick r:id="rId4"/>
              </a:rPr>
              <a:t>eofunc_n</a:t>
            </a:r>
            <a:r>
              <a:rPr lang="en-US" altLang="zh-CN" sz="1200" u="none" kern="1200" dirty="0">
                <a:solidFill>
                  <a:schemeClr val="tx1"/>
                </a:solidFill>
                <a:latin typeface="+mn-lt"/>
                <a:ea typeface="+mn-ea"/>
                <a:cs typeface="+mn-cs"/>
                <a:hlinkClick r:id="rId4"/>
              </a:rPr>
              <a:t> </a:t>
            </a:r>
            <a:r>
              <a:rPr lang="zh-CN" altLang="en-US" dirty="0"/>
              <a:t>、</a:t>
            </a:r>
            <a:r>
              <a:rPr lang="en-US" altLang="zh-CN" sz="1200" u="none" kern="1200" dirty="0">
                <a:solidFill>
                  <a:schemeClr val="tx1"/>
                </a:solidFill>
                <a:latin typeface="+mn-lt"/>
                <a:ea typeface="+mn-ea"/>
                <a:cs typeface="+mn-cs"/>
                <a:hlinkClick r:id="rId4"/>
              </a:rPr>
              <a:t>eofunc_n_Wrap</a:t>
            </a:r>
            <a:endParaRPr lang="en-US" altLang="zh-CN" sz="1200" u="none" kern="1200" dirty="0">
              <a:solidFill>
                <a:schemeClr val="tx1"/>
              </a:solidFill>
              <a:latin typeface="+mn-lt"/>
              <a:ea typeface="+mn-ea"/>
              <a:cs typeface="+mn-cs"/>
            </a:endParaRPr>
          </a:p>
          <a:p>
            <a:r>
              <a:rPr lang="en-US" altLang="zh-CN" b="1" dirty="0" err="1">
                <a:hlinkClick r:id="rId5"/>
              </a:rPr>
              <a:t>eofunc_ts</a:t>
            </a:r>
            <a:r>
              <a:rPr lang="en-US" altLang="zh-CN" dirty="0"/>
              <a:t>,</a:t>
            </a:r>
            <a:r>
              <a:rPr lang="zh-CN" altLang="en-US" dirty="0"/>
              <a:t>、</a:t>
            </a:r>
            <a:r>
              <a:rPr lang="en-US" altLang="zh-CN" b="1" dirty="0" err="1">
                <a:hlinkClick r:id="rId6"/>
              </a:rPr>
              <a:t>eofunc_ts_Wrap</a:t>
            </a:r>
            <a:endParaRPr lang="en-US" altLang="zh-CN" b="1" dirty="0"/>
          </a:p>
          <a:p>
            <a:r>
              <a:rPr lang="en-US" altLang="zh-CN" b="1" dirty="0" err="1">
                <a:hlinkClick r:id="rId7"/>
              </a:rPr>
              <a:t>eofunc_ts_n</a:t>
            </a:r>
            <a:r>
              <a:rPr lang="en-US" altLang="zh-CN" dirty="0"/>
              <a:t>, ,</a:t>
            </a:r>
            <a:r>
              <a:rPr lang="en-US" altLang="zh-CN" b="1" dirty="0" err="1">
                <a:hlinkClick r:id="rId8"/>
              </a:rPr>
              <a:t>eofunc_ts_n_Wrap</a:t>
            </a:r>
            <a:endParaRPr lang="en-US" altLang="zh-CN" sz="1200" u="none" kern="1200" dirty="0">
              <a:solidFill>
                <a:schemeClr val="tx1"/>
              </a:solidFill>
              <a:latin typeface="+mn-lt"/>
              <a:ea typeface="+mn-ea"/>
              <a:cs typeface="+mn-cs"/>
            </a:endParaRPr>
          </a:p>
          <a:p>
            <a:r>
              <a:rPr lang="zh-CN" altLang="en-US" sz="1200" u="none" kern="1200" dirty="0">
                <a:solidFill>
                  <a:schemeClr val="tx1"/>
                </a:solidFill>
                <a:latin typeface="+mn-lt"/>
                <a:ea typeface="+mn-ea"/>
                <a:cs typeface="+mn-cs"/>
              </a:rPr>
              <a:t>其中函数名带“</a:t>
            </a:r>
            <a:r>
              <a:rPr lang="en-US" altLang="zh-CN" sz="1200" u="none" kern="1200" dirty="0">
                <a:solidFill>
                  <a:schemeClr val="tx1"/>
                </a:solidFill>
                <a:latin typeface="+mn-lt"/>
                <a:ea typeface="+mn-ea"/>
                <a:cs typeface="+mn-cs"/>
              </a:rPr>
              <a:t>Wrap</a:t>
            </a:r>
            <a:r>
              <a:rPr lang="zh-CN" altLang="en-US" sz="1200" u="none" kern="1200" dirty="0">
                <a:solidFill>
                  <a:schemeClr val="tx1"/>
                </a:solidFill>
                <a:latin typeface="+mn-lt"/>
                <a:ea typeface="+mn-ea"/>
                <a:cs typeface="+mn-cs"/>
              </a:rPr>
              <a:t>”</a:t>
            </a:r>
            <a:r>
              <a:rPr lang="en-US" altLang="zh-CN" sz="1200" u="none" kern="1200" dirty="0">
                <a:solidFill>
                  <a:schemeClr val="tx1"/>
                </a:solidFill>
                <a:latin typeface="+mn-lt"/>
                <a:ea typeface="+mn-ea"/>
                <a:cs typeface="+mn-cs"/>
              </a:rPr>
              <a:t> </a:t>
            </a:r>
            <a:r>
              <a:rPr lang="zh-CN" altLang="en-US" sz="1200" u="none" kern="1200" dirty="0">
                <a:solidFill>
                  <a:schemeClr val="tx1"/>
                </a:solidFill>
                <a:latin typeface="+mn-lt"/>
                <a:ea typeface="+mn-ea"/>
                <a:cs typeface="+mn-cs"/>
              </a:rPr>
              <a:t>的都是返回值带元数据；没有“</a:t>
            </a:r>
            <a:r>
              <a:rPr lang="en-US" altLang="zh-CN" sz="1200" u="none" kern="1200" dirty="0">
                <a:solidFill>
                  <a:schemeClr val="tx1"/>
                </a:solidFill>
                <a:latin typeface="+mn-lt"/>
                <a:ea typeface="+mn-ea"/>
                <a:cs typeface="+mn-cs"/>
              </a:rPr>
              <a:t>Wrap</a:t>
            </a:r>
            <a:r>
              <a:rPr lang="zh-CN" altLang="en-US" sz="1200" u="none" kern="1200" dirty="0">
                <a:solidFill>
                  <a:schemeClr val="tx1"/>
                </a:solidFill>
                <a:latin typeface="+mn-lt"/>
                <a:ea typeface="+mn-ea"/>
                <a:cs typeface="+mn-cs"/>
              </a:rPr>
              <a:t>”的函数，返回值就没有元数据；</a:t>
            </a:r>
            <a:endParaRPr lang="en-US" altLang="zh-CN" sz="1200" u="none" kern="1200" dirty="0">
              <a:solidFill>
                <a:schemeClr val="tx1"/>
              </a:solidFill>
              <a:latin typeface="+mn-lt"/>
              <a:ea typeface="+mn-ea"/>
              <a:cs typeface="+mn-cs"/>
            </a:endParaRPr>
          </a:p>
          <a:p>
            <a:r>
              <a:rPr lang="zh-CN" altLang="en-US" sz="1200" u="none" kern="1200" dirty="0">
                <a:solidFill>
                  <a:schemeClr val="tx1"/>
                </a:solidFill>
                <a:latin typeface="+mn-lt"/>
                <a:ea typeface="+mn-ea"/>
                <a:cs typeface="+mn-cs"/>
              </a:rPr>
              <a:t>函数名带“</a:t>
            </a:r>
            <a:r>
              <a:rPr lang="en-US" altLang="zh-CN" sz="1200" u="none" kern="1200" dirty="0">
                <a:solidFill>
                  <a:schemeClr val="tx1"/>
                </a:solidFill>
                <a:latin typeface="+mn-lt"/>
                <a:ea typeface="+mn-ea"/>
                <a:cs typeface="+mn-cs"/>
              </a:rPr>
              <a:t>n</a:t>
            </a:r>
            <a:r>
              <a:rPr lang="zh-CN" altLang="en-US" sz="1200" u="none" kern="1200" dirty="0">
                <a:solidFill>
                  <a:schemeClr val="tx1"/>
                </a:solidFill>
                <a:latin typeface="+mn-lt"/>
                <a:ea typeface="+mn-ea"/>
                <a:cs typeface="+mn-cs"/>
              </a:rPr>
              <a:t>”的，可以指定计算对哪一维进行；不带“</a:t>
            </a:r>
            <a:r>
              <a:rPr lang="en-US" altLang="zh-CN" sz="1200" u="none" kern="1200" dirty="0">
                <a:solidFill>
                  <a:schemeClr val="tx1"/>
                </a:solidFill>
                <a:latin typeface="+mn-lt"/>
                <a:ea typeface="+mn-ea"/>
                <a:cs typeface="+mn-cs"/>
              </a:rPr>
              <a:t>n</a:t>
            </a:r>
            <a:r>
              <a:rPr lang="zh-CN" altLang="en-US" sz="1200" u="none" kern="1200" dirty="0">
                <a:solidFill>
                  <a:schemeClr val="tx1"/>
                </a:solidFill>
                <a:latin typeface="+mn-lt"/>
                <a:ea typeface="+mn-ea"/>
                <a:cs typeface="+mn-cs"/>
              </a:rPr>
              <a:t>”的函数则通常需要某一维在特定的维数，比如通常是要时间维为最右边一维。</a:t>
            </a:r>
            <a:endParaRPr lang="en-US" altLang="zh-CN" sz="1200" u="none" kern="1200" dirty="0">
              <a:solidFill>
                <a:schemeClr val="tx1"/>
              </a:solidFill>
              <a:latin typeface="+mn-lt"/>
              <a:ea typeface="+mn-ea"/>
              <a:cs typeface="+mn-cs"/>
            </a:endParaRPr>
          </a:p>
          <a:p>
            <a:r>
              <a:rPr lang="zh-CN" altLang="en-US" sz="1200" u="none" kern="1200" dirty="0">
                <a:solidFill>
                  <a:schemeClr val="tx1"/>
                </a:solidFill>
                <a:latin typeface="+mn-lt"/>
                <a:ea typeface="+mn-ea"/>
                <a:cs typeface="+mn-cs"/>
              </a:rPr>
              <a:t>这个规律不光对</a:t>
            </a:r>
            <a:r>
              <a:rPr lang="en-US" altLang="zh-CN" sz="1200" u="none" kern="1200" dirty="0">
                <a:solidFill>
                  <a:schemeClr val="tx1"/>
                </a:solidFill>
                <a:latin typeface="+mn-lt"/>
                <a:ea typeface="+mn-ea"/>
                <a:cs typeface="+mn-cs"/>
              </a:rPr>
              <a:t>EOF</a:t>
            </a:r>
            <a:r>
              <a:rPr lang="zh-CN" altLang="en-US" sz="1200" u="none" kern="1200" dirty="0">
                <a:solidFill>
                  <a:schemeClr val="tx1"/>
                </a:solidFill>
                <a:latin typeface="+mn-lt"/>
                <a:ea typeface="+mn-ea"/>
                <a:cs typeface="+mn-cs"/>
              </a:rPr>
              <a:t>函数组适用，对其他函数也通常适用。</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16</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cSld name="标题幻灯片">
    <p:bg>
      <p:bgPr>
        <a:blipFill rotWithShape="0">
          <a:blip r:embed="rId2" cstate="print"/>
          <a:stretch>
            <a:fillRect/>
          </a:stretch>
        </a:blipFill>
        <a:effectLst/>
      </p:bgPr>
    </p:bg>
    <p:spTree>
      <p:nvGrpSpPr>
        <p:cNvPr id="1" name=""/>
        <p:cNvGrpSpPr/>
        <p:nvPr/>
      </p:nvGrpSpPr>
      <p:grpSpPr>
        <a:xfrm>
          <a:off x="0" y="0"/>
          <a:ext cx="0" cy="0"/>
          <a:chOff x="0" y="0"/>
          <a:chExt cx="0" cy="0"/>
        </a:xfrm>
      </p:grpSpPr>
      <p:sp>
        <p:nvSpPr>
          <p:cNvPr id="2050" name="标题 2049"/>
          <p:cNvSpPr>
            <a:spLocks noGrp="1"/>
          </p:cNvSpPr>
          <p:nvPr>
            <p:ph type="ctrTitle"/>
          </p:nvPr>
        </p:nvSpPr>
        <p:spPr>
          <a:xfrm>
            <a:off x="685801" y="2130428"/>
            <a:ext cx="7772412" cy="1470027"/>
          </a:xfrm>
          <a:prstGeom prst="rect">
            <a:avLst/>
          </a:prstGeom>
          <a:noFill/>
          <a:ln w="9525">
            <a:noFill/>
            <a:miter/>
          </a:ln>
        </p:spPr>
        <p:txBody>
          <a:bodyPr anchor="ctr"/>
          <a:lstStyle>
            <a:lvl1pPr lvl="0">
              <a:defRPr kern="1200"/>
            </a:lvl1pPr>
          </a:lstStyle>
          <a:p>
            <a:pPr lvl="0"/>
            <a:r>
              <a:rPr lang="zh-CN" altLang="en-US"/>
              <a:t>单击此处编辑母版标题样式</a:t>
            </a:r>
          </a:p>
        </p:txBody>
      </p:sp>
      <p:sp>
        <p:nvSpPr>
          <p:cNvPr id="2051" name="副标题 2050"/>
          <p:cNvSpPr>
            <a:spLocks noGrp="1"/>
          </p:cNvSpPr>
          <p:nvPr>
            <p:ph type="subTitle" idx="1"/>
          </p:nvPr>
        </p:nvSpPr>
        <p:spPr>
          <a:xfrm>
            <a:off x="1403352" y="3717930"/>
            <a:ext cx="6400810" cy="695326"/>
          </a:xfrm>
          <a:prstGeom prst="rect">
            <a:avLst/>
          </a:prstGeom>
          <a:noFill/>
          <a:ln w="9525">
            <a:noFill/>
            <a:miter/>
          </a:ln>
        </p:spPr>
        <p:txBody>
          <a:bodyPr anchor="t"/>
          <a:lstStyle>
            <a:lvl1pPr marL="0" lvl="0" indent="0" algn="ctr">
              <a:buNone/>
              <a:defRPr kern="1200"/>
            </a:lvl1pPr>
            <a:lvl2pPr marL="457200" lvl="1" indent="-457200" algn="ctr">
              <a:buNone/>
              <a:defRPr kern="1200"/>
            </a:lvl2pPr>
            <a:lvl3pPr marL="914400" lvl="2" indent="-914400" algn="ctr">
              <a:buNone/>
              <a:defRPr kern="1200"/>
            </a:lvl3pPr>
            <a:lvl4pPr marL="1371600" lvl="3" indent="-1371600" algn="ctr">
              <a:buNone/>
              <a:defRPr kern="1200"/>
            </a:lvl4pPr>
            <a:lvl5pPr marL="1828800" lvl="4" indent="-1828800" algn="ctr">
              <a:buNone/>
              <a:defRPr kern="1200"/>
            </a:lvl5pPr>
          </a:lstStyle>
          <a:p>
            <a:pPr lvl="0"/>
            <a:r>
              <a:rPr lang="zh-CN" altLang="en-US"/>
              <a:t>单击此处编辑母版副标题样式</a:t>
            </a:r>
          </a:p>
        </p:txBody>
      </p:sp>
      <p:sp>
        <p:nvSpPr>
          <p:cNvPr id="2052" name="日期占位符 2051"/>
          <p:cNvSpPr>
            <a:spLocks noGrp="1"/>
          </p:cNvSpPr>
          <p:nvPr>
            <p:ph type="dt" sz="half" idx="2"/>
          </p:nvPr>
        </p:nvSpPr>
        <p:spPr>
          <a:xfrm>
            <a:off x="457201" y="6245234"/>
            <a:ext cx="2133603" cy="476251"/>
          </a:xfrm>
          <a:prstGeom prst="rect">
            <a:avLst/>
          </a:prstGeom>
          <a:noFill/>
          <a:ln w="9525">
            <a:noFill/>
            <a:miter/>
          </a:ln>
        </p:spPr>
        <p:txBody>
          <a:bodyPr anchor="t"/>
          <a:lstStyle/>
          <a:p>
            <a:endParaRPr lang="zh-CN" altLang="en-US" dirty="0"/>
          </a:p>
        </p:txBody>
      </p:sp>
      <p:sp>
        <p:nvSpPr>
          <p:cNvPr id="2053" name="页脚占位符 2052"/>
          <p:cNvSpPr>
            <a:spLocks noGrp="1"/>
          </p:cNvSpPr>
          <p:nvPr>
            <p:ph type="ftr" sz="quarter" idx="3"/>
          </p:nvPr>
        </p:nvSpPr>
        <p:spPr>
          <a:xfrm>
            <a:off x="3124205" y="6245234"/>
            <a:ext cx="2895604" cy="476251"/>
          </a:xfrm>
          <a:prstGeom prst="rect">
            <a:avLst/>
          </a:prstGeom>
          <a:noFill/>
          <a:ln w="9525">
            <a:noFill/>
            <a:miter/>
          </a:ln>
        </p:spPr>
        <p:txBody>
          <a:bodyPr anchor="t"/>
          <a:lstStyle/>
          <a:p>
            <a:endParaRPr lang="zh-CN" altLang="en-US" dirty="0"/>
          </a:p>
        </p:txBody>
      </p:sp>
      <p:sp>
        <p:nvSpPr>
          <p:cNvPr id="2054" name="灯片编号占位符 2053"/>
          <p:cNvSpPr>
            <a:spLocks noGrp="1"/>
          </p:cNvSpPr>
          <p:nvPr>
            <p:ph type="sldNum" sz="quarter" idx="4"/>
          </p:nvPr>
        </p:nvSpPr>
        <p:spPr>
          <a:xfrm>
            <a:off x="6553210" y="6245234"/>
            <a:ext cx="2133603" cy="476251"/>
          </a:xfrm>
          <a:prstGeom prst="rect">
            <a:avLst/>
          </a:prstGeom>
          <a:noFill/>
          <a:ln w="9525">
            <a:noFill/>
            <a:miter/>
          </a:ln>
        </p:spPr>
        <p:txBody>
          <a:bodyPr anchor="t"/>
          <a:lstStyle/>
          <a:p>
            <a:fld id="{9A0DB2DC-4C9A-4742-B13C-FB6460FD3503}" type="slidenum">
              <a:rPr lang="en-US" altLang="zh-CN"/>
              <a:pPr/>
              <a:t>‹#›</a:t>
            </a:fld>
            <a:endParaRPr 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eaLnBrk="1" hangingPunct="1"/>
            <a:endParaRPr lang="zh-CN" altLang="en-US" dirty="0"/>
          </a:p>
        </p:txBody>
      </p:sp>
      <p:sp>
        <p:nvSpPr>
          <p:cNvPr id="5" name="页脚占位符 4"/>
          <p:cNvSpPr>
            <a:spLocks noGrp="1"/>
          </p:cNvSpPr>
          <p:nvPr>
            <p:ph type="ftr" sz="quarter" idx="11"/>
          </p:nvPr>
        </p:nvSpPr>
        <p:spPr/>
        <p:txBody>
          <a:bodyPr/>
          <a:lstStyle/>
          <a:p>
            <a:pPr lvl="0" eaLnBrk="1" hangingPunct="1"/>
            <a:endParaRPr lang="zh-CN" altLang="en-US" dirty="0"/>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pPr lvl="0" eaLnBrk="1" hangingPunct="1"/>
              <a:t>‹#›</a:t>
            </a:fld>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40126" y="765176"/>
            <a:ext cx="2057800" cy="5327658"/>
          </a:xfrm>
        </p:spPr>
        <p:txBody>
          <a:bodyPr vert="eaVert"/>
          <a:lstStyle/>
          <a:p>
            <a:r>
              <a:rPr lang="zh-CN" altLang="en-US" dirty="0"/>
              <a:t>单击此处编辑母版标题样式</a:t>
            </a:r>
          </a:p>
        </p:txBody>
      </p:sp>
      <p:sp>
        <p:nvSpPr>
          <p:cNvPr id="3" name="竖排文字占位符 2"/>
          <p:cNvSpPr>
            <a:spLocks noGrp="1"/>
          </p:cNvSpPr>
          <p:nvPr>
            <p:ph type="body" orient="vert" idx="1"/>
          </p:nvPr>
        </p:nvSpPr>
        <p:spPr>
          <a:xfrm>
            <a:off x="466726" y="765176"/>
            <a:ext cx="6054107" cy="532765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pPr lvl="0" eaLnBrk="1" hangingPunct="1"/>
            <a:endParaRPr lang="zh-CN" altLang="en-US" dirty="0"/>
          </a:p>
        </p:txBody>
      </p:sp>
      <p:sp>
        <p:nvSpPr>
          <p:cNvPr id="5" name="页脚占位符 4"/>
          <p:cNvSpPr>
            <a:spLocks noGrp="1"/>
          </p:cNvSpPr>
          <p:nvPr>
            <p:ph type="ftr" sz="quarter" idx="11"/>
          </p:nvPr>
        </p:nvSpPr>
        <p:spPr/>
        <p:txBody>
          <a:bodyPr/>
          <a:lstStyle/>
          <a:p>
            <a:pPr lvl="0" eaLnBrk="1" hangingPunct="1"/>
            <a:endParaRPr lang="zh-CN" altLang="en-US" dirty="0"/>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pPr lvl="0" eaLnBrk="1" hangingPunct="1"/>
              <a:t>‹#›</a:t>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eaLnBrk="1" hangingPunct="1"/>
            <a:endParaRPr lang="zh-CN" altLang="en-US" dirty="0"/>
          </a:p>
        </p:txBody>
      </p:sp>
      <p:sp>
        <p:nvSpPr>
          <p:cNvPr id="5" name="页脚占位符 4"/>
          <p:cNvSpPr>
            <a:spLocks noGrp="1"/>
          </p:cNvSpPr>
          <p:nvPr>
            <p:ph type="ftr" sz="quarter" idx="11"/>
          </p:nvPr>
        </p:nvSpPr>
        <p:spPr/>
        <p:txBody>
          <a:bodyPr/>
          <a:lstStyle/>
          <a:p>
            <a:pPr lvl="0" eaLnBrk="1" hangingPunct="1"/>
            <a:endParaRPr lang="zh-CN" altLang="en-US" dirty="0"/>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pPr lvl="0" eaLnBrk="1" hangingPunct="1"/>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9" y="1709740"/>
            <a:ext cx="7886712" cy="2852741"/>
          </a:xfrm>
        </p:spPr>
        <p:txBody>
          <a:bodyPr anchor="b"/>
          <a:lstStyle>
            <a:lvl1pPr algn="l">
              <a:defRPr sz="4500"/>
            </a:lvl1pPr>
          </a:lstStyle>
          <a:p>
            <a:r>
              <a:rPr lang="zh-CN" altLang="en-US"/>
              <a:t>单击此处编辑母版标题样式</a:t>
            </a:r>
          </a:p>
        </p:txBody>
      </p:sp>
      <p:sp>
        <p:nvSpPr>
          <p:cNvPr id="3" name="文本占位符 2"/>
          <p:cNvSpPr>
            <a:spLocks noGrp="1"/>
          </p:cNvSpPr>
          <p:nvPr>
            <p:ph type="body" idx="1"/>
          </p:nvPr>
        </p:nvSpPr>
        <p:spPr>
          <a:xfrm>
            <a:off x="623889" y="4589470"/>
            <a:ext cx="7886712" cy="1500189"/>
          </a:xfrm>
        </p:spPr>
        <p:txBody>
          <a:bodyPr/>
          <a:lstStyle>
            <a:lvl1pPr marL="0" indent="0" algn="l">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lvl="0" eaLnBrk="1" hangingPunct="1"/>
            <a:endParaRPr lang="zh-CN" altLang="en-US" dirty="0"/>
          </a:p>
        </p:txBody>
      </p:sp>
      <p:sp>
        <p:nvSpPr>
          <p:cNvPr id="5" name="页脚占位符 4"/>
          <p:cNvSpPr>
            <a:spLocks noGrp="1"/>
          </p:cNvSpPr>
          <p:nvPr>
            <p:ph type="ftr" sz="quarter" idx="11"/>
          </p:nvPr>
        </p:nvSpPr>
        <p:spPr/>
        <p:txBody>
          <a:bodyPr/>
          <a:lstStyle/>
          <a:p>
            <a:pPr lvl="0" eaLnBrk="1" hangingPunct="1"/>
            <a:endParaRPr lang="zh-CN" altLang="en-US" dirty="0"/>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pPr lvl="0" eaLnBrk="1" hangingPunct="1"/>
              <a:t>‹#›</a:t>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sz="half" idx="1"/>
          </p:nvPr>
        </p:nvSpPr>
        <p:spPr>
          <a:xfrm>
            <a:off x="466726" y="1773241"/>
            <a:ext cx="4032510" cy="431959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63828" y="1773241"/>
            <a:ext cx="4032510" cy="431959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lvl="0" eaLnBrk="1" hangingPunct="1"/>
            <a:endParaRPr lang="zh-CN" altLang="en-US" dirty="0"/>
          </a:p>
        </p:txBody>
      </p:sp>
      <p:sp>
        <p:nvSpPr>
          <p:cNvPr id="6" name="页脚占位符 5"/>
          <p:cNvSpPr>
            <a:spLocks noGrp="1"/>
          </p:cNvSpPr>
          <p:nvPr>
            <p:ph type="ftr" sz="quarter" idx="11"/>
          </p:nvPr>
        </p:nvSpPr>
        <p:spPr/>
        <p:txBody>
          <a:bodyPr/>
          <a:lstStyle/>
          <a:p>
            <a:pPr lvl="0" eaLnBrk="1" hangingPunct="1"/>
            <a:endParaRPr lang="zh-CN" altLang="en-US" dirty="0"/>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en-US" dirty="0"/>
              <a:pPr lvl="0" eaLnBrk="1" hangingPunct="1"/>
              <a:t>‹#›</a:t>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2" y="365127"/>
            <a:ext cx="7886712" cy="970223"/>
          </a:xfrm>
        </p:spPr>
        <p:txBody>
          <a:bodyPr/>
          <a:lstStyle>
            <a:lvl1pPr algn="ctr">
              <a:defRPr/>
            </a:lvl1pPr>
          </a:lstStyle>
          <a:p>
            <a:r>
              <a:rPr lang="zh-CN" altLang="en-US" dirty="0"/>
              <a:t>单击此处编辑母版标题样式</a:t>
            </a:r>
          </a:p>
        </p:txBody>
      </p:sp>
      <p:sp>
        <p:nvSpPr>
          <p:cNvPr id="3" name="文本占位符 2"/>
          <p:cNvSpPr>
            <a:spLocks noGrp="1"/>
          </p:cNvSpPr>
          <p:nvPr>
            <p:ph type="body" idx="1"/>
          </p:nvPr>
        </p:nvSpPr>
        <p:spPr>
          <a:xfrm>
            <a:off x="944794" y="1567348"/>
            <a:ext cx="3526385" cy="710096"/>
          </a:xfrm>
        </p:spPr>
        <p:txBody>
          <a:bodyPr anchor="ctr" anchorCtr="0">
            <a:norm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单击此处编辑母版文本样式</a:t>
            </a:r>
          </a:p>
        </p:txBody>
      </p:sp>
      <p:sp>
        <p:nvSpPr>
          <p:cNvPr id="4" name="内容占位符 3"/>
          <p:cNvSpPr>
            <a:spLocks noGrp="1"/>
          </p:cNvSpPr>
          <p:nvPr>
            <p:ph sz="half" idx="2"/>
          </p:nvPr>
        </p:nvSpPr>
        <p:spPr>
          <a:xfrm>
            <a:off x="944794" y="2338391"/>
            <a:ext cx="3526385" cy="3785969"/>
          </a:xfrm>
        </p:spPr>
        <p:txBody>
          <a:bodyPr>
            <a:normAutofit/>
          </a:bodyPr>
          <a:lstStyle>
            <a:lvl1pPr>
              <a:defRPr sz="1800"/>
            </a:lvl1pPr>
            <a:lvl2pPr>
              <a:defRPr sz="1500"/>
            </a:lvl2pPr>
            <a:lvl3pPr>
              <a:defRPr sz="1350"/>
            </a:lvl3pPr>
            <a:lvl4pPr>
              <a:defRPr sz="1200"/>
            </a:lvl4pPr>
            <a:lvl5pPr>
              <a:defRPr sz="12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4717219" y="1567348"/>
            <a:ext cx="3526386" cy="710096"/>
          </a:xfrm>
        </p:spPr>
        <p:txBody>
          <a:bodyPr vert="horz" lIns="91440" tIns="45720" rIns="91440" bIns="45720" rtlCol="0" anchor="ctr" anchorCtr="0">
            <a:normAutofit/>
          </a:bodyPr>
          <a:lstStyle>
            <a:lvl1pPr marL="171450" indent="-171450">
              <a:buNone/>
              <a:defRPr lang="zh-CN" altLang="en-US" b="0" smtClean="0"/>
            </a:lvl1pPr>
          </a:lstStyle>
          <a:p>
            <a:pPr marL="0" lvl="0" indent="0"/>
            <a:r>
              <a:rPr lang="zh-CN" altLang="en-US"/>
              <a:t>单击此处编辑母版文本样式</a:t>
            </a:r>
          </a:p>
        </p:txBody>
      </p:sp>
      <p:sp>
        <p:nvSpPr>
          <p:cNvPr id="6" name="内容占位符 5"/>
          <p:cNvSpPr>
            <a:spLocks noGrp="1"/>
          </p:cNvSpPr>
          <p:nvPr>
            <p:ph sz="quarter" idx="4"/>
          </p:nvPr>
        </p:nvSpPr>
        <p:spPr>
          <a:xfrm>
            <a:off x="4717219" y="2357463"/>
            <a:ext cx="3526386" cy="3766897"/>
          </a:xfrm>
        </p:spPr>
        <p:txBody>
          <a:bodyPr>
            <a:normAutofit/>
          </a:bodyPr>
          <a:lstStyle>
            <a:lvl1pPr>
              <a:defRPr sz="1800"/>
            </a:lvl1pPr>
            <a:lvl2pPr>
              <a:defRPr sz="1500"/>
            </a:lvl2pPr>
            <a:lvl3pPr>
              <a:defRPr sz="1350"/>
            </a:lvl3pPr>
            <a:lvl4pPr>
              <a:defRPr sz="1200"/>
            </a:lvl4pPr>
            <a:lvl5pPr>
              <a:defRPr sz="12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lvl="0" eaLnBrk="1" hangingPunct="1"/>
            <a:endParaRPr lang="zh-CN" altLang="en-US" dirty="0"/>
          </a:p>
        </p:txBody>
      </p:sp>
      <p:sp>
        <p:nvSpPr>
          <p:cNvPr id="8" name="页脚占位符 7"/>
          <p:cNvSpPr>
            <a:spLocks noGrp="1"/>
          </p:cNvSpPr>
          <p:nvPr>
            <p:ph type="ftr" sz="quarter" idx="11"/>
          </p:nvPr>
        </p:nvSpPr>
        <p:spPr/>
        <p:txBody>
          <a:bodyPr/>
          <a:lstStyle/>
          <a:p>
            <a:pPr lvl="0" eaLnBrk="1" hangingPunct="1"/>
            <a:endParaRPr lang="zh-CN" altLang="en-US" dirty="0"/>
          </a:p>
        </p:txBody>
      </p:sp>
      <p:sp>
        <p:nvSpPr>
          <p:cNvPr id="9" name="灯片编号占位符 8"/>
          <p:cNvSpPr>
            <a:spLocks noGrp="1"/>
          </p:cNvSpPr>
          <p:nvPr>
            <p:ph type="sldNum" sz="quarter" idx="12"/>
          </p:nvPr>
        </p:nvSpPr>
        <p:spPr/>
        <p:txBody>
          <a:bodyPr/>
          <a:lstStyle/>
          <a:p>
            <a:pPr lvl="0" eaLnBrk="1" hangingPunct="1"/>
            <a:fld id="{9A0DB2DC-4C9A-4742-B13C-FB6460FD3503}" type="slidenum">
              <a:rPr lang="zh-CN" altLang="en-US" dirty="0"/>
              <a:pPr lvl="0" eaLnBrk="1" hangingPunct="1"/>
              <a:t>‹#›</a:t>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pPr lvl="0" eaLnBrk="1" hangingPunct="1"/>
            <a:endParaRPr lang="zh-CN" altLang="en-US" dirty="0"/>
          </a:p>
        </p:txBody>
      </p:sp>
      <p:sp>
        <p:nvSpPr>
          <p:cNvPr id="4" name="页脚占位符 3"/>
          <p:cNvSpPr>
            <a:spLocks noGrp="1"/>
          </p:cNvSpPr>
          <p:nvPr>
            <p:ph type="ftr" sz="quarter" idx="11"/>
          </p:nvPr>
        </p:nvSpPr>
        <p:spPr/>
        <p:txBody>
          <a:bodyPr/>
          <a:lstStyle/>
          <a:p>
            <a:pPr lvl="0" eaLnBrk="1" hangingPunct="1"/>
            <a:endParaRPr lang="zh-CN" altLang="en-US" dirty="0"/>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zh-CN" altLang="en-US" dirty="0"/>
              <a:pPr lvl="0" eaLnBrk="1" hangingPunct="1"/>
              <a:t>‹#›</a:t>
            </a:fld>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eaLnBrk="1" hangingPunct="1"/>
            <a:endParaRPr lang="zh-CN" altLang="en-US" dirty="0"/>
          </a:p>
        </p:txBody>
      </p:sp>
      <p:sp>
        <p:nvSpPr>
          <p:cNvPr id="3" name="页脚占位符 2"/>
          <p:cNvSpPr>
            <a:spLocks noGrp="1"/>
          </p:cNvSpPr>
          <p:nvPr>
            <p:ph type="ftr" sz="quarter" idx="11"/>
          </p:nvPr>
        </p:nvSpPr>
        <p:spPr/>
        <p:txBody>
          <a:bodyPr/>
          <a:lstStyle/>
          <a:p>
            <a:pPr lvl="0" eaLnBrk="1" hangingPunct="1"/>
            <a:endParaRPr lang="zh-CN" altLang="en-US" dirty="0"/>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zh-CN" altLang="en-US" dirty="0"/>
              <a:pPr lvl="0" eaLnBrk="1" hangingPunct="1"/>
              <a:t>‹#›</a:t>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2" y="457201"/>
            <a:ext cx="2949182" cy="1600202"/>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7" y="987426"/>
            <a:ext cx="4629157" cy="4873632"/>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2" y="2057403"/>
            <a:ext cx="2949182" cy="3811594"/>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lvl="0" eaLnBrk="1" hangingPunct="1"/>
            <a:endParaRPr lang="zh-CN" altLang="en-US" dirty="0"/>
          </a:p>
        </p:txBody>
      </p:sp>
      <p:sp>
        <p:nvSpPr>
          <p:cNvPr id="6" name="页脚占位符 5"/>
          <p:cNvSpPr>
            <a:spLocks noGrp="1"/>
          </p:cNvSpPr>
          <p:nvPr>
            <p:ph type="ftr" sz="quarter" idx="11"/>
          </p:nvPr>
        </p:nvSpPr>
        <p:spPr/>
        <p:txBody>
          <a:bodyPr/>
          <a:lstStyle/>
          <a:p>
            <a:pPr lvl="0" eaLnBrk="1" hangingPunct="1"/>
            <a:endParaRPr lang="zh-CN" altLang="en-US" dirty="0"/>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en-US" dirty="0"/>
              <a:pPr lvl="0" eaLnBrk="1" hangingPunct="1"/>
              <a:t>‹#›</a:t>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2" y="457201"/>
            <a:ext cx="3195643" cy="1600202"/>
          </a:xfrm>
        </p:spPr>
        <p:txBody>
          <a:bodyPr anchor="t" anchorCtr="0">
            <a:normAutofit/>
          </a:bodyPr>
          <a:lstStyle>
            <a:lvl1pPr>
              <a:defRPr sz="3000"/>
            </a:lvl1pPr>
          </a:lstStyle>
          <a:p>
            <a:r>
              <a:rPr lang="zh-CN" altLang="en-US" dirty="0"/>
              <a:t>单击此处编辑母版标题样式</a:t>
            </a:r>
          </a:p>
        </p:txBody>
      </p:sp>
      <p:sp>
        <p:nvSpPr>
          <p:cNvPr id="3" name="图片占位符 2"/>
          <p:cNvSpPr>
            <a:spLocks noGrp="1"/>
          </p:cNvSpPr>
          <p:nvPr>
            <p:ph type="pic" idx="1"/>
          </p:nvPr>
        </p:nvSpPr>
        <p:spPr>
          <a:xfrm>
            <a:off x="4038606" y="457202"/>
            <a:ext cx="4477948" cy="540385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2" y="2057403"/>
            <a:ext cx="3195643" cy="3811594"/>
          </a:xfrm>
        </p:spPr>
        <p:txBody>
          <a:bodyPr>
            <a:normAutofit/>
          </a:bodyPr>
          <a:lstStyle>
            <a:lvl1pPr marL="0" indent="0">
              <a:buNone/>
              <a:defRPr sz="15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pPr lvl="0" eaLnBrk="1" hangingPunct="1"/>
            <a:endParaRPr lang="zh-CN" altLang="en-US" dirty="0"/>
          </a:p>
        </p:txBody>
      </p:sp>
      <p:sp>
        <p:nvSpPr>
          <p:cNvPr id="6" name="页脚占位符 5"/>
          <p:cNvSpPr>
            <a:spLocks noGrp="1"/>
          </p:cNvSpPr>
          <p:nvPr>
            <p:ph type="ftr" sz="quarter" idx="11"/>
          </p:nvPr>
        </p:nvSpPr>
        <p:spPr/>
        <p:txBody>
          <a:bodyPr/>
          <a:lstStyle/>
          <a:p>
            <a:pPr lvl="0" eaLnBrk="1" hangingPunct="1"/>
            <a:endParaRPr lang="zh-CN" altLang="en-US" dirty="0"/>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en-US" dirty="0"/>
              <a:pPr lvl="0" eaLnBrk="1" hangingPunct="1"/>
              <a:t>‹#›</a:t>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3" cstate="print"/>
          <a:stretch>
            <a:fillRect/>
          </a:stretch>
        </a:blip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468313" y="765176"/>
            <a:ext cx="8229612" cy="720726"/>
          </a:xfrm>
          <a:prstGeom prst="rect">
            <a:avLst/>
          </a:prstGeom>
          <a:noFill/>
          <a:ln w="9525">
            <a:noFill/>
            <a:miter/>
          </a:ln>
        </p:spPr>
        <p:txBody>
          <a:bodyPr anchor="ctr"/>
          <a:lstStyle/>
          <a:p>
            <a:pPr lvl="0"/>
            <a:r>
              <a:rPr lang="zh-CN" altLang="en-US"/>
              <a:t>单击此处编辑母版标题样式</a:t>
            </a:r>
          </a:p>
        </p:txBody>
      </p:sp>
      <p:sp>
        <p:nvSpPr>
          <p:cNvPr id="1027" name="Rectangle 3"/>
          <p:cNvSpPr>
            <a:spLocks noGrp="1"/>
          </p:cNvSpPr>
          <p:nvPr>
            <p:ph type="body" idx="1"/>
          </p:nvPr>
        </p:nvSpPr>
        <p:spPr>
          <a:xfrm>
            <a:off x="466726" y="1773241"/>
            <a:ext cx="8229612" cy="4319593"/>
          </a:xfrm>
          <a:prstGeom prst="rect">
            <a:avLst/>
          </a:prstGeom>
          <a:noFill/>
          <a:ln w="9525">
            <a:noFill/>
            <a:miter/>
          </a:ln>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p:cNvSpPr>
          <p:nvPr>
            <p:ph type="dt" sz="half" idx="2"/>
          </p:nvPr>
        </p:nvSpPr>
        <p:spPr>
          <a:xfrm>
            <a:off x="457201" y="6245234"/>
            <a:ext cx="2133603" cy="476251"/>
          </a:xfrm>
          <a:prstGeom prst="rect">
            <a:avLst/>
          </a:prstGeom>
          <a:noFill/>
          <a:ln w="9525">
            <a:noFill/>
            <a:miter/>
          </a:ln>
        </p:spPr>
        <p:txBody>
          <a:bodyPr/>
          <a:lstStyle>
            <a:lvl1pPr>
              <a:defRPr sz="1400"/>
            </a:lvl1pPr>
          </a:lstStyle>
          <a:p>
            <a:pPr lvl="0" eaLnBrk="1" hangingPunct="1"/>
            <a:endParaRPr lang="zh-CN" altLang="en-US" dirty="0"/>
          </a:p>
        </p:txBody>
      </p:sp>
      <p:sp>
        <p:nvSpPr>
          <p:cNvPr id="1029" name="Rectangle 5"/>
          <p:cNvSpPr>
            <a:spLocks noGrp="1"/>
          </p:cNvSpPr>
          <p:nvPr>
            <p:ph type="ftr" sz="quarter" idx="3"/>
          </p:nvPr>
        </p:nvSpPr>
        <p:spPr>
          <a:xfrm>
            <a:off x="3124205" y="6245234"/>
            <a:ext cx="2895604" cy="476251"/>
          </a:xfrm>
          <a:prstGeom prst="rect">
            <a:avLst/>
          </a:prstGeom>
          <a:noFill/>
          <a:ln w="9525">
            <a:noFill/>
            <a:miter/>
          </a:ln>
        </p:spPr>
        <p:txBody>
          <a:bodyPr/>
          <a:lstStyle>
            <a:lvl1pPr algn="ctr">
              <a:defRPr sz="1400"/>
            </a:lvl1pPr>
          </a:lstStyle>
          <a:p>
            <a:pPr lvl="0" eaLnBrk="1" hangingPunct="1"/>
            <a:endParaRPr lang="zh-CN" altLang="en-US" dirty="0"/>
          </a:p>
        </p:txBody>
      </p:sp>
      <p:sp>
        <p:nvSpPr>
          <p:cNvPr id="1030" name="Rectangle 6"/>
          <p:cNvSpPr>
            <a:spLocks noGrp="1"/>
          </p:cNvSpPr>
          <p:nvPr>
            <p:ph type="sldNum" sz="quarter" idx="4"/>
          </p:nvPr>
        </p:nvSpPr>
        <p:spPr>
          <a:xfrm>
            <a:off x="6553210" y="6245234"/>
            <a:ext cx="2133603" cy="476251"/>
          </a:xfrm>
          <a:prstGeom prst="rect">
            <a:avLst/>
          </a:prstGeom>
          <a:noFill/>
          <a:ln w="9525">
            <a:noFill/>
            <a:miter/>
          </a:ln>
        </p:spPr>
        <p:txBody>
          <a:bodyPr/>
          <a:lstStyle>
            <a:lvl1pPr algn="r">
              <a:defRPr sz="1400"/>
            </a:lvl1pPr>
          </a:lstStyle>
          <a:p>
            <a:pPr lvl="0" eaLnBrk="1" hangingPunct="1"/>
            <a:fld id="{9A0DB2DC-4C9A-4742-B13C-FB6460FD3503}" type="slidenum">
              <a:rPr lang="zh-CN" altLang="en-US" dirty="0"/>
              <a:pPr lvl="0" eaLnBrk="1" hangingPunct="1"/>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0" fontAlgn="base" latinLnBrk="0" hangingPunct="0">
        <a:spcBef>
          <a:spcPct val="0"/>
        </a:spcBef>
        <a:spcAft>
          <a:spcPct val="0"/>
        </a:spcAft>
        <a:buClr>
          <a:srgbClr val="000000"/>
        </a:buClr>
        <a:buNone/>
        <a:defRPr sz="3200" b="0" i="0" u="none" kern="1200" baseline="0">
          <a:solidFill>
            <a:schemeClr val="tx2"/>
          </a:solidFill>
          <a:latin typeface="+mj-lt"/>
          <a:ea typeface="+mj-ea"/>
          <a:cs typeface="+mj-cs"/>
        </a:defRPr>
      </a:lvl1pPr>
    </p:titleStyle>
    <p:body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mn-lt"/>
          <a:ea typeface="+mn-ea"/>
          <a:cs typeface="+mn-cs"/>
        </a:defRPr>
      </a:lvl1pPr>
      <a:lvl2pPr marL="742950" lvl="1" indent="-285750" algn="l" defTabSz="914400" eaLnBrk="0" fontAlgn="base" latinLnBrk="0" hangingPunct="0">
        <a:spcBef>
          <a:spcPct val="20000"/>
        </a:spcBef>
        <a:spcAft>
          <a:spcPct val="0"/>
        </a:spcAft>
        <a:buChar char="–"/>
        <a:defRPr sz="2400" b="0" i="0" u="none" kern="1200" baseline="0">
          <a:solidFill>
            <a:schemeClr val="tx1"/>
          </a:solidFill>
          <a:latin typeface="+mn-lt"/>
          <a:ea typeface="+mn-ea"/>
          <a:cs typeface="+mn-cs"/>
        </a:defRPr>
      </a:lvl2pPr>
      <a:lvl3pPr marL="1143000" lvl="2"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3pPr>
      <a:lvl4pPr marL="1600200" lvl="3" indent="-228600" algn="l" defTabSz="914400" eaLnBrk="0" fontAlgn="base" latinLnBrk="0" hangingPunct="0">
        <a:spcBef>
          <a:spcPct val="20000"/>
        </a:spcBef>
        <a:spcAft>
          <a:spcPct val="0"/>
        </a:spcAft>
        <a:buChar char="–"/>
        <a:defRPr sz="1600" b="0" i="0" u="none" kern="1200" baseline="0">
          <a:solidFill>
            <a:schemeClr val="tx1"/>
          </a:solidFill>
          <a:latin typeface="+mn-lt"/>
          <a:ea typeface="+mn-ea"/>
          <a:cs typeface="+mn-cs"/>
        </a:defRPr>
      </a:lvl4pPr>
      <a:lvl5pPr marL="2057400" lvl="4" indent="-228600" algn="l" defTabSz="914400" eaLnBrk="0" fontAlgn="base" latinLnBrk="0" hangingPunct="0">
        <a:spcBef>
          <a:spcPct val="20000"/>
        </a:spcBef>
        <a:spcAft>
          <a:spcPct val="0"/>
        </a:spcAft>
        <a:buChar char="»"/>
        <a:defRPr sz="1400" b="0" i="0" u="none" kern="1200" baseline="0">
          <a:solidFill>
            <a:schemeClr val="tx1"/>
          </a:solidFill>
          <a:latin typeface="+mn-lt"/>
          <a:ea typeface="+mn-ea"/>
          <a:cs typeface="+mn-cs"/>
        </a:defRPr>
      </a:lvl5pPr>
      <a:lvl6pPr marL="2514600" lvl="5" indent="-228600" algn="l" defTabSz="914400" eaLnBrk="0" fontAlgn="base" latinLnBrk="0" hangingPunct="0">
        <a:spcBef>
          <a:spcPct val="20000"/>
        </a:spcBef>
        <a:spcAft>
          <a:spcPct val="0"/>
        </a:spcAft>
        <a:buChar char="»"/>
        <a:defRPr sz="1400" b="0" i="0" u="none" kern="1200" baseline="0">
          <a:solidFill>
            <a:schemeClr val="tx1"/>
          </a:solidFill>
          <a:latin typeface="+mn-lt"/>
          <a:ea typeface="+mn-ea"/>
          <a:cs typeface="+mn-cs"/>
        </a:defRPr>
      </a:lvl6pPr>
      <a:lvl7pPr marL="2971800" lvl="6" indent="-228600" algn="l" defTabSz="914400" eaLnBrk="0" fontAlgn="base" latinLnBrk="0" hangingPunct="0">
        <a:spcBef>
          <a:spcPct val="20000"/>
        </a:spcBef>
        <a:spcAft>
          <a:spcPct val="0"/>
        </a:spcAft>
        <a:buChar char="»"/>
        <a:defRPr sz="1400" b="0" i="0" u="none" kern="1200" baseline="0">
          <a:solidFill>
            <a:schemeClr val="tx1"/>
          </a:solidFill>
          <a:latin typeface="+mn-lt"/>
          <a:ea typeface="+mn-ea"/>
          <a:cs typeface="+mn-cs"/>
        </a:defRPr>
      </a:lvl7pPr>
      <a:lvl8pPr marL="3429000" lvl="7" indent="-228600" algn="l" defTabSz="914400" eaLnBrk="0" fontAlgn="base" latinLnBrk="0" hangingPunct="0">
        <a:spcBef>
          <a:spcPct val="20000"/>
        </a:spcBef>
        <a:spcAft>
          <a:spcPct val="0"/>
        </a:spcAft>
        <a:buChar char="»"/>
        <a:defRPr sz="1400" b="0" i="0" u="none" kern="1200" baseline="0">
          <a:solidFill>
            <a:schemeClr val="tx1"/>
          </a:solidFill>
          <a:latin typeface="+mn-lt"/>
          <a:ea typeface="+mn-ea"/>
          <a:cs typeface="+mn-cs"/>
        </a:defRPr>
      </a:lvl8pPr>
      <a:lvl9pPr marL="3886200" lvl="8" indent="-228600" algn="l" defTabSz="914400" eaLnBrk="0" fontAlgn="base" latinLnBrk="0" hangingPunct="0">
        <a:spcBef>
          <a:spcPct val="20000"/>
        </a:spcBef>
        <a:spcAft>
          <a:spcPct val="0"/>
        </a:spcAft>
        <a:buChar char="»"/>
        <a:defRPr sz="1400" b="0" i="0" u="none" kern="1200" baseline="0">
          <a:solidFill>
            <a:schemeClr val="tx1"/>
          </a:solidFill>
          <a:latin typeface="+mn-lt"/>
          <a:ea typeface="+mn-ea"/>
          <a:cs typeface="+mn-cs"/>
        </a:defRPr>
      </a:lvl9pPr>
    </p:bodyStyle>
    <p:otherStyle>
      <a:lvl1pPr marL="0" lvl="0" indent="0" algn="l" defTabSz="914400" eaLnBrk="0" fontAlgn="base" latinLnBrk="0" hangingPunct="0">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www.ncl.ucar.edu/Document/Functions/Built-in/eofunc_ts_n.shtml" TargetMode="External"/><Relationship Id="rId13" Type="http://schemas.openxmlformats.org/officeDocument/2006/relationships/hyperlink" Target="http://www.ncl.ucar.edu/Document/Functions/Built-in/eof2data_n.shtml" TargetMode="External"/><Relationship Id="rId3" Type="http://schemas.openxmlformats.org/officeDocument/2006/relationships/hyperlink" Target="http://www.ncl.ucar.edu/Document/Functions/Contributed/eofunc_Wrap.shtml" TargetMode="External"/><Relationship Id="rId7" Type="http://schemas.openxmlformats.org/officeDocument/2006/relationships/hyperlink" Target="http://www.ncl.ucar.edu/Document/Functions/Built-in/eofunc_ts.shtml" TargetMode="External"/><Relationship Id="rId12" Type="http://schemas.openxmlformats.org/officeDocument/2006/relationships/hyperlink" Target="http://www.ncl.ucar.edu/Document/Functions/Built-in/eof2data.shtm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www.ncl.ucar.edu/Document/Functions/Contributed/eofunc_n_Wrap.shtml" TargetMode="External"/><Relationship Id="rId11" Type="http://schemas.openxmlformats.org/officeDocument/2006/relationships/hyperlink" Target="http://www.ncl.ucar.edu/Document/Functions/Built-in/eofunc_varimax.shtml" TargetMode="External"/><Relationship Id="rId5" Type="http://schemas.openxmlformats.org/officeDocument/2006/relationships/hyperlink" Target="http://www.ncl.ucar.edu/Document/Functions/Built-in/eofunc.shtml" TargetMode="External"/><Relationship Id="rId10" Type="http://schemas.openxmlformats.org/officeDocument/2006/relationships/hyperlink" Target="http://www.ncl.ucar.edu/Document/Functions/Contributed/eofunc_ts_n_Wrap.shtml" TargetMode="External"/><Relationship Id="rId4" Type="http://schemas.openxmlformats.org/officeDocument/2006/relationships/hyperlink" Target="http://www.ncl.ucar.edu/Document/Functions/Contributed/eofunc_north.shtml" TargetMode="External"/><Relationship Id="rId9" Type="http://schemas.openxmlformats.org/officeDocument/2006/relationships/hyperlink" Target="http://www.ncl.ucar.edu/Document/Functions/Contributed/eofunc_ts_Wrap.sht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hyperlink" Target="http://www.ncl.ucar.edu/Document/Language/attributes.shtml"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www.ncl.ucar.edu/Document/Functions/Built-in/triple2grid.shtml" TargetMode="External"/><Relationship Id="rId3" Type="http://schemas.openxmlformats.org/officeDocument/2006/relationships/hyperlink" Target="http://www.ncl.ucar.edu/Document/Functions/Contributed/obj_anal_ic_Wrap.shtml" TargetMode="External"/><Relationship Id="rId7" Type="http://schemas.openxmlformats.org/officeDocument/2006/relationships/hyperlink" Target="http://www.ncl.ucar.edu/Document/Functions/Contributed/natgrid_Wrap.shtml"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www.ncl.ucar.edu/Document/Functions/Built-in/natgrid.shtml" TargetMode="External"/><Relationship Id="rId5" Type="http://schemas.openxmlformats.org/officeDocument/2006/relationships/hyperlink" Target="http://www.ncl.ucar.edu/Document/Functions/Contributed/cssgrid_Wrap.shtml" TargetMode="External"/><Relationship Id="rId4" Type="http://schemas.openxmlformats.org/officeDocument/2006/relationships/hyperlink" Target="http://www.ncl.ucar.edu/Document/Functions/Built-in/cssgrid.shtml" TargetMode="External"/><Relationship Id="rId9" Type="http://schemas.openxmlformats.org/officeDocument/2006/relationships/hyperlink" Target="http://www.ncl.ucar.edu/Document/Functions/Built-in/triple2grid2d.shtml"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www.ncl.ucar.edu/Document/Graphics/Interfaces/gsn_panel.shtml" TargetMode="External"/><Relationship Id="rId2" Type="http://schemas.openxmlformats.org/officeDocument/2006/relationships/hyperlink" Target="http://www.ncl.ucar.edu/Document/Graphics/Resources/gsn.shtml"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24753" y="1698072"/>
            <a:ext cx="7960659" cy="2202416"/>
          </a:xfrm>
        </p:spPr>
        <p:txBody>
          <a:bodyPr/>
          <a:lstStyle/>
          <a:p>
            <a:r>
              <a:rPr lang="zh-CN" altLang="en-US" sz="3000" b="1" dirty="0">
                <a:ln w="6600">
                  <a:solidFill>
                    <a:schemeClr val="accent2"/>
                  </a:solidFill>
                  <a:prstDash val="solid"/>
                </a:ln>
                <a:solidFill>
                  <a:srgbClr val="FFFFFF"/>
                </a:solidFill>
                <a:effectLst>
                  <a:outerShdw dist="38100" dir="2700000" algn="tl" rotWithShape="0">
                    <a:schemeClr val="accent2"/>
                  </a:outerShdw>
                </a:effectLst>
                <a:latin typeface="Calibri" charset="0"/>
                <a:ea typeface="黑体" charset="0"/>
              </a:rPr>
              <a:t>诊断分析与绘图</a:t>
            </a:r>
            <a:br>
              <a:rPr lang="zh-CN" altLang="en-US" sz="3000" b="1" dirty="0">
                <a:ln w="6600">
                  <a:solidFill>
                    <a:schemeClr val="accent2"/>
                  </a:solidFill>
                  <a:prstDash val="solid"/>
                </a:ln>
                <a:solidFill>
                  <a:srgbClr val="FFFFFF"/>
                </a:solidFill>
                <a:effectLst>
                  <a:outerShdw dist="38100" dir="2700000" algn="tl" rotWithShape="0">
                    <a:schemeClr val="accent2"/>
                  </a:outerShdw>
                </a:effectLst>
                <a:latin typeface="Calibri" charset="0"/>
                <a:ea typeface="黑体" charset="0"/>
              </a:rPr>
            </a:br>
            <a:r>
              <a:rPr lang="zh-CN" altLang="en-US" sz="3000" b="1" dirty="0">
                <a:ln w="6600">
                  <a:solidFill>
                    <a:schemeClr val="accent2"/>
                  </a:solidFill>
                  <a:prstDash val="solid"/>
                </a:ln>
                <a:solidFill>
                  <a:srgbClr val="FFFFFF"/>
                </a:solidFill>
                <a:effectLst>
                  <a:outerShdw dist="38100" dir="2700000" algn="tl" rotWithShape="0">
                    <a:schemeClr val="accent2"/>
                  </a:outerShdw>
                </a:effectLst>
                <a:latin typeface="Calibri" charset="0"/>
                <a:ea typeface="黑体" charset="0"/>
              </a:rPr>
              <a:t>（十一）</a:t>
            </a:r>
            <a:br>
              <a:rPr lang="zh-CN" altLang="en-US" sz="3000" b="1" dirty="0">
                <a:ln w="6600">
                  <a:solidFill>
                    <a:schemeClr val="accent2"/>
                  </a:solidFill>
                  <a:prstDash val="solid"/>
                </a:ln>
                <a:solidFill>
                  <a:srgbClr val="FFFFFF"/>
                </a:solidFill>
                <a:effectLst>
                  <a:outerShdw dist="38100" dir="2700000" algn="tl" rotWithShape="0">
                    <a:schemeClr val="accent2"/>
                  </a:outerShdw>
                </a:effectLst>
                <a:latin typeface="Calibri" charset="0"/>
                <a:ea typeface="黑体" charset="0"/>
              </a:rPr>
            </a:br>
            <a:br>
              <a:rPr lang="en-US" altLang="zh-CN" sz="2800" dirty="0"/>
            </a:br>
            <a:r>
              <a:rPr lang="en-US" altLang="zh-CN" sz="2800" dirty="0"/>
              <a:t>EOF</a:t>
            </a:r>
            <a:br>
              <a:rPr lang="en-US" altLang="zh-CN" sz="2800"/>
            </a:br>
            <a:r>
              <a:rPr lang="en-US" altLang="zh-CN" sz="2800"/>
              <a:t>Station  </a:t>
            </a:r>
            <a:r>
              <a:rPr lang="en-US" altLang="zh-CN" sz="2800" dirty="0"/>
              <a:t>Data</a:t>
            </a:r>
            <a:br>
              <a:rPr lang="en-US" altLang="zh-CN" sz="3000" b="1" dirty="0">
                <a:latin typeface="Calibri" charset="0"/>
                <a:ea typeface="黑体" charset="0"/>
              </a:rPr>
            </a:br>
            <a:endParaRPr lang="zh-CN" altLang="en-US" sz="3000" b="1" dirty="0">
              <a:latin typeface="Calibri" charset="0"/>
              <a:ea typeface="黑体" charset="0"/>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rotWithShape="1">
          <a:blip r:embed="rId3"/>
          <a:srcRect t="92668"/>
          <a:stretch/>
        </p:blipFill>
        <p:spPr>
          <a:xfrm>
            <a:off x="1600096" y="1039502"/>
            <a:ext cx="6432667" cy="446400"/>
          </a:xfrm>
          <a:prstGeom prst="rect">
            <a:avLst/>
          </a:prstGeom>
        </p:spPr>
      </p:pic>
      <p:pic>
        <p:nvPicPr>
          <p:cNvPr id="5" name="图片 4"/>
          <p:cNvPicPr>
            <a:picLocks noChangeAspect="1"/>
          </p:cNvPicPr>
          <p:nvPr/>
        </p:nvPicPr>
        <p:blipFill>
          <a:blip r:embed="rId4"/>
          <a:stretch>
            <a:fillRect/>
          </a:stretch>
        </p:blipFill>
        <p:spPr>
          <a:xfrm>
            <a:off x="1455513" y="1485902"/>
            <a:ext cx="6721831" cy="2875322"/>
          </a:xfrm>
          <a:prstGeom prst="rect">
            <a:avLst/>
          </a:prstGeom>
        </p:spPr>
      </p:pic>
    </p:spTree>
    <p:extLst>
      <p:ext uri="{BB962C8B-B14F-4D97-AF65-F5344CB8AC3E}">
        <p14:creationId xmlns:p14="http://schemas.microsoft.com/office/powerpoint/2010/main" val="2308462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1047162" y="280800"/>
            <a:ext cx="7071914" cy="6175290"/>
          </a:xfrm>
          <a:prstGeom prst="rect">
            <a:avLst/>
          </a:prstGeom>
        </p:spPr>
      </p:pic>
    </p:spTree>
    <p:extLst>
      <p:ext uri="{BB962C8B-B14F-4D97-AF65-F5344CB8AC3E}">
        <p14:creationId xmlns:p14="http://schemas.microsoft.com/office/powerpoint/2010/main" val="2622316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stretch>
            <a:fillRect/>
          </a:stretch>
        </p:blipFill>
        <p:spPr>
          <a:xfrm>
            <a:off x="4768249" y="1125539"/>
            <a:ext cx="3929676" cy="3402985"/>
          </a:xfrm>
          <a:prstGeom prst="rect">
            <a:avLst/>
          </a:prstGeom>
        </p:spPr>
      </p:pic>
      <p:pic>
        <p:nvPicPr>
          <p:cNvPr id="4" name="图片 3"/>
          <p:cNvPicPr>
            <a:picLocks noChangeAspect="1"/>
          </p:cNvPicPr>
          <p:nvPr/>
        </p:nvPicPr>
        <p:blipFill>
          <a:blip r:embed="rId3"/>
          <a:stretch>
            <a:fillRect/>
          </a:stretch>
        </p:blipFill>
        <p:spPr>
          <a:xfrm>
            <a:off x="298230" y="507248"/>
            <a:ext cx="4345770" cy="5585586"/>
          </a:xfrm>
          <a:prstGeom prst="rect">
            <a:avLst/>
          </a:prstGeom>
        </p:spPr>
      </p:pic>
    </p:spTree>
    <p:extLst>
      <p:ext uri="{BB962C8B-B14F-4D97-AF65-F5344CB8AC3E}">
        <p14:creationId xmlns:p14="http://schemas.microsoft.com/office/powerpoint/2010/main" val="2601130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81000" y="74702"/>
            <a:ext cx="9004238" cy="3392342"/>
          </a:xfrm>
          <a:prstGeom prst="rect">
            <a:avLst/>
          </a:prstGeom>
        </p:spPr>
      </p:pic>
      <p:pic>
        <p:nvPicPr>
          <p:cNvPr id="5" name="内容占位符 3"/>
          <p:cNvPicPr>
            <a:picLocks noChangeAspect="1"/>
          </p:cNvPicPr>
          <p:nvPr/>
        </p:nvPicPr>
        <p:blipFill>
          <a:blip r:embed="rId3"/>
          <a:stretch>
            <a:fillRect/>
          </a:stretch>
        </p:blipFill>
        <p:spPr>
          <a:xfrm>
            <a:off x="81000" y="3616376"/>
            <a:ext cx="4449968" cy="2244424"/>
          </a:xfrm>
          <a:prstGeom prst="rect">
            <a:avLst/>
          </a:prstGeom>
          <a:noFill/>
          <a:ln w="9525">
            <a:noFill/>
            <a:miter/>
          </a:ln>
        </p:spPr>
      </p:pic>
      <p:pic>
        <p:nvPicPr>
          <p:cNvPr id="6" name="图片 5"/>
          <p:cNvPicPr>
            <a:picLocks noChangeAspect="1"/>
          </p:cNvPicPr>
          <p:nvPr/>
        </p:nvPicPr>
        <p:blipFill>
          <a:blip r:embed="rId4"/>
          <a:stretch>
            <a:fillRect/>
          </a:stretch>
        </p:blipFill>
        <p:spPr>
          <a:xfrm>
            <a:off x="4557600" y="4157518"/>
            <a:ext cx="4527638" cy="1010888"/>
          </a:xfrm>
          <a:prstGeom prst="rect">
            <a:avLst/>
          </a:prstGeom>
        </p:spPr>
      </p:pic>
    </p:spTree>
    <p:extLst>
      <p:ext uri="{BB962C8B-B14F-4D97-AF65-F5344CB8AC3E}">
        <p14:creationId xmlns:p14="http://schemas.microsoft.com/office/powerpoint/2010/main" val="3337527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pic>
        <p:nvPicPr>
          <p:cNvPr id="4098" name="Picture 2"/>
          <p:cNvPicPr>
            <a:picLocks noChangeAspect="1" noChangeArrowheads="1"/>
          </p:cNvPicPr>
          <p:nvPr/>
        </p:nvPicPr>
        <p:blipFill>
          <a:blip r:embed="rId3" cstate="print"/>
          <a:srcRect/>
          <a:stretch>
            <a:fillRect/>
          </a:stretch>
        </p:blipFill>
        <p:spPr bwMode="auto">
          <a:xfrm>
            <a:off x="60173" y="1097810"/>
            <a:ext cx="9083827" cy="3984551"/>
          </a:xfrm>
          <a:prstGeom prst="rect">
            <a:avLst/>
          </a:prstGeom>
          <a:noFill/>
          <a:ln w="9525">
            <a:noFill/>
            <a:miter lim="800000"/>
            <a:headEnd/>
            <a:tailEnd/>
          </a:ln>
        </p:spPr>
      </p:pic>
      <p:sp>
        <p:nvSpPr>
          <p:cNvPr id="5" name="标题 1"/>
          <p:cNvSpPr txBox="1">
            <a:spLocks/>
          </p:cNvSpPr>
          <p:nvPr/>
        </p:nvSpPr>
        <p:spPr>
          <a:xfrm>
            <a:off x="468313" y="311528"/>
            <a:ext cx="8229612" cy="720726"/>
          </a:xfrm>
          <a:prstGeom prst="rect">
            <a:avLst/>
          </a:prstGeom>
          <a:noFill/>
          <a:ln w="9525">
            <a:noFill/>
            <a:miter/>
          </a:ln>
        </p:spPr>
        <p:txBody>
          <a:bodyPr anchor="ctr"/>
          <a:lstStyle/>
          <a:p>
            <a:pPr marL="0" marR="0" lvl="0" indent="0" algn="ctr" defTabSz="914400" eaLnBrk="0" fontAlgn="base" latinLnBrk="0" hangingPunct="0">
              <a:lnSpc>
                <a:spcPct val="100000"/>
              </a:lnSpc>
              <a:spcBef>
                <a:spcPct val="0"/>
              </a:spcBef>
              <a:spcAft>
                <a:spcPct val="0"/>
              </a:spcAft>
              <a:buClr>
                <a:srgbClr val="000000"/>
              </a:buClr>
              <a:buSzTx/>
              <a:buFontTx/>
              <a:buNone/>
              <a:tabLst/>
              <a:defRPr/>
            </a:pPr>
            <a:r>
              <a:rPr kumimoji="0" lang="en-US" altLang="zh-CN" sz="3200" b="1" i="0" u="none" strike="noStrike" kern="1200" cap="none" spc="0" normalizeH="0" baseline="0" noProof="0">
                <a:ln>
                  <a:noFill/>
                </a:ln>
                <a:solidFill>
                  <a:schemeClr val="tx2"/>
                </a:solidFill>
                <a:effectLst/>
                <a:uLnTx/>
                <a:uFillTx/>
                <a:latin typeface="+mj-lt"/>
                <a:ea typeface="+mj-ea"/>
                <a:cs typeface="+mj-cs"/>
              </a:rPr>
              <a:t>eof</a:t>
            </a:r>
            <a:endParaRPr kumimoji="0" lang="en-US" altLang="zh-CN" sz="3200" b="1" i="0" u="none" strike="noStrike" kern="1200" cap="none" spc="0" normalizeH="0" baseline="0" noProof="0" dirty="0">
              <a:ln>
                <a:noFill/>
              </a:ln>
              <a:solidFill>
                <a:schemeClr val="tx2"/>
              </a:solidFill>
              <a:effectLst/>
              <a:uLnTx/>
              <a:uFillTx/>
              <a:latin typeface="+mj-lt"/>
              <a:ea typeface="+mj-ea"/>
              <a:cs typeface="+mj-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eofunc_n</a:t>
            </a:r>
            <a:endParaRPr lang="zh-CN" altLang="en-US" dirty="0"/>
          </a:p>
        </p:txBody>
      </p:sp>
      <p:sp>
        <p:nvSpPr>
          <p:cNvPr id="3" name="内容占位符 2"/>
          <p:cNvSpPr>
            <a:spLocks noGrp="1"/>
          </p:cNvSpPr>
          <p:nvPr>
            <p:ph idx="1"/>
          </p:nvPr>
        </p:nvSpPr>
        <p:spPr/>
        <p:txBody>
          <a:bodyPr/>
          <a:lstStyle/>
          <a:p>
            <a:endParaRPr lang="zh-CN" altLang="en-US"/>
          </a:p>
        </p:txBody>
      </p:sp>
      <p:pic>
        <p:nvPicPr>
          <p:cNvPr id="5122" name="Picture 2"/>
          <p:cNvPicPr>
            <a:picLocks noChangeAspect="1" noChangeArrowheads="1"/>
          </p:cNvPicPr>
          <p:nvPr/>
        </p:nvPicPr>
        <p:blipFill>
          <a:blip r:embed="rId3" cstate="print"/>
          <a:srcRect/>
          <a:stretch>
            <a:fillRect/>
          </a:stretch>
        </p:blipFill>
        <p:spPr bwMode="auto">
          <a:xfrm>
            <a:off x="478817" y="1606244"/>
            <a:ext cx="8218616" cy="4815821"/>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b="1" dirty="0"/>
              <a:t>See Also</a:t>
            </a:r>
          </a:p>
          <a:p>
            <a:r>
              <a:rPr lang="en-US" altLang="zh-CN" b="1" dirty="0">
                <a:hlinkClick r:id="rId3"/>
              </a:rPr>
              <a:t>eofunc_Wrap</a:t>
            </a:r>
            <a:r>
              <a:rPr lang="en-US" altLang="zh-CN" dirty="0"/>
              <a:t>, </a:t>
            </a:r>
            <a:r>
              <a:rPr lang="en-US" altLang="zh-CN" b="1" dirty="0" err="1">
                <a:hlinkClick r:id="rId4"/>
              </a:rPr>
              <a:t>eofunc_north</a:t>
            </a:r>
            <a:r>
              <a:rPr lang="en-US" altLang="zh-CN" dirty="0"/>
              <a:t>, </a:t>
            </a:r>
            <a:r>
              <a:rPr lang="en-US" altLang="zh-CN" b="1" dirty="0" err="1">
                <a:hlinkClick r:id="rId5"/>
              </a:rPr>
              <a:t>eofunc</a:t>
            </a:r>
            <a:r>
              <a:rPr lang="en-US" altLang="zh-CN" dirty="0"/>
              <a:t>, </a:t>
            </a:r>
            <a:r>
              <a:rPr lang="en-US" altLang="zh-CN" b="1" dirty="0">
                <a:hlinkClick r:id="rId6"/>
              </a:rPr>
              <a:t>eofunc_n_Wrap</a:t>
            </a:r>
            <a:r>
              <a:rPr lang="en-US" altLang="zh-CN" dirty="0"/>
              <a:t>, </a:t>
            </a:r>
            <a:r>
              <a:rPr lang="en-US" altLang="zh-CN" b="1" dirty="0" err="1">
                <a:hlinkClick r:id="rId7"/>
              </a:rPr>
              <a:t>eofunc_ts</a:t>
            </a:r>
            <a:r>
              <a:rPr lang="en-US" altLang="zh-CN" dirty="0"/>
              <a:t>, </a:t>
            </a:r>
            <a:r>
              <a:rPr lang="en-US" altLang="zh-CN" b="1" dirty="0" err="1">
                <a:hlinkClick r:id="rId8"/>
              </a:rPr>
              <a:t>eofunc_ts_n</a:t>
            </a:r>
            <a:r>
              <a:rPr lang="en-US" altLang="zh-CN" dirty="0"/>
              <a:t>, </a:t>
            </a:r>
            <a:r>
              <a:rPr lang="en-US" altLang="zh-CN" b="1" dirty="0" err="1">
                <a:hlinkClick r:id="rId9"/>
              </a:rPr>
              <a:t>eofunc_ts_Wrap</a:t>
            </a:r>
            <a:r>
              <a:rPr lang="en-US" altLang="zh-CN" dirty="0" err="1"/>
              <a:t>,</a:t>
            </a:r>
            <a:r>
              <a:rPr lang="en-US" altLang="zh-CN" b="1" dirty="0" err="1">
                <a:hlinkClick r:id="rId10"/>
              </a:rPr>
              <a:t>eofunc_ts_n_Wrap</a:t>
            </a:r>
            <a:r>
              <a:rPr lang="en-US" altLang="zh-CN" dirty="0"/>
              <a:t>, </a:t>
            </a:r>
            <a:r>
              <a:rPr lang="en-US" altLang="zh-CN" b="1" dirty="0" err="1">
                <a:hlinkClick r:id="rId11"/>
              </a:rPr>
              <a:t>eofunc_varimax</a:t>
            </a:r>
            <a:r>
              <a:rPr lang="en-US" altLang="zh-CN" dirty="0"/>
              <a:t>, </a:t>
            </a:r>
            <a:r>
              <a:rPr lang="en-US" altLang="zh-CN" b="1" dirty="0">
                <a:hlinkClick r:id="rId12"/>
              </a:rPr>
              <a:t>eof2data</a:t>
            </a:r>
            <a:r>
              <a:rPr lang="en-US" altLang="zh-CN" dirty="0"/>
              <a:t>, </a:t>
            </a:r>
            <a:r>
              <a:rPr lang="en-US" altLang="zh-CN" b="1" dirty="0">
                <a:hlinkClick r:id="rId13"/>
              </a:rPr>
              <a:t>eof2data_n</a:t>
            </a:r>
            <a:endParaRPr lang="en-US" altLang="zh-CN" dirty="0"/>
          </a:p>
          <a:p>
            <a:endParaRPr lang="zh-CN" altLang="en-US" dirty="0"/>
          </a:p>
        </p:txBody>
      </p:sp>
      <p:sp>
        <p:nvSpPr>
          <p:cNvPr id="4" name="标题 1"/>
          <p:cNvSpPr txBox="1">
            <a:spLocks/>
          </p:cNvSpPr>
          <p:nvPr/>
        </p:nvSpPr>
        <p:spPr>
          <a:xfrm>
            <a:off x="620713" y="917576"/>
            <a:ext cx="8229612" cy="720726"/>
          </a:xfrm>
          <a:prstGeom prst="rect">
            <a:avLst/>
          </a:prstGeom>
          <a:noFill/>
          <a:ln w="9525">
            <a:noFill/>
            <a:miter/>
          </a:ln>
        </p:spPr>
        <p:txBody>
          <a:bodyPr anchor="ctr"/>
          <a:lstStyle/>
          <a:p>
            <a:pPr marL="0" marR="0" lvl="0" indent="0" algn="ctr" defTabSz="914400" eaLnBrk="0" fontAlgn="base" latinLnBrk="0" hangingPunct="0">
              <a:lnSpc>
                <a:spcPct val="100000"/>
              </a:lnSpc>
              <a:spcBef>
                <a:spcPct val="0"/>
              </a:spcBef>
              <a:spcAft>
                <a:spcPct val="0"/>
              </a:spcAft>
              <a:buClr>
                <a:srgbClr val="000000"/>
              </a:buClr>
              <a:buSzTx/>
              <a:buFontTx/>
              <a:buNone/>
              <a:tabLst/>
              <a:defRPr/>
            </a:pPr>
            <a:r>
              <a:rPr kumimoji="0" lang="en-US" altLang="zh-CN" sz="3200" b="0" i="0" u="none" strike="noStrike" kern="1200" cap="none" spc="0" normalizeH="0" baseline="0" noProof="0" dirty="0" err="1">
                <a:ln>
                  <a:noFill/>
                </a:ln>
                <a:solidFill>
                  <a:schemeClr val="tx2"/>
                </a:solidFill>
                <a:effectLst/>
                <a:uLnTx/>
                <a:uFillTx/>
                <a:latin typeface="+mj-lt"/>
                <a:ea typeface="+mj-ea"/>
                <a:cs typeface="+mj-cs"/>
              </a:rPr>
              <a:t>eofunc_n</a:t>
            </a:r>
            <a:endParaRPr kumimoji="0" lang="zh-CN" altLang="en-US" sz="3200" b="0" i="0" u="none" strike="noStrike" kern="1200" cap="none" spc="0" normalizeH="0" baseline="0" noProof="0" dirty="0">
              <a:ln>
                <a:noFill/>
              </a:ln>
              <a:solidFill>
                <a:schemeClr val="tx2"/>
              </a:solidFill>
              <a:effectLst/>
              <a:uLnTx/>
              <a:uFillTx/>
              <a:latin typeface="+mj-lt"/>
              <a:ea typeface="+mj-ea"/>
              <a:cs typeface="+mj-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5" name="Picture 7"/>
          <p:cNvPicPr>
            <a:picLocks noChangeAspect="1" noChangeArrowheads="1"/>
          </p:cNvPicPr>
          <p:nvPr/>
        </p:nvPicPr>
        <p:blipFill>
          <a:blip r:embed="rId3" cstate="print"/>
          <a:srcRect/>
          <a:stretch>
            <a:fillRect/>
          </a:stretch>
        </p:blipFill>
        <p:spPr bwMode="auto">
          <a:xfrm>
            <a:off x="0" y="3359888"/>
            <a:ext cx="9144000" cy="3498112"/>
          </a:xfrm>
          <a:prstGeom prst="rect">
            <a:avLst/>
          </a:prstGeom>
          <a:noFill/>
          <a:ln w="9525">
            <a:noFill/>
            <a:miter lim="800000"/>
            <a:headEnd/>
            <a:tailEnd/>
          </a:ln>
        </p:spPr>
      </p:pic>
      <p:sp>
        <p:nvSpPr>
          <p:cNvPr id="2" name="标题 1"/>
          <p:cNvSpPr>
            <a:spLocks noGrp="1"/>
          </p:cNvSpPr>
          <p:nvPr>
            <p:ph type="title"/>
          </p:nvPr>
        </p:nvSpPr>
        <p:spPr>
          <a:xfrm>
            <a:off x="468313" y="311528"/>
            <a:ext cx="8229612" cy="720726"/>
          </a:xfrm>
        </p:spPr>
        <p:txBody>
          <a:bodyPr/>
          <a:lstStyle/>
          <a:p>
            <a:r>
              <a:rPr lang="en-US" altLang="zh-CN" b="1" dirty="0" err="1"/>
              <a:t>eof</a:t>
            </a:r>
            <a:endParaRPr lang="en-US" altLang="zh-CN" b="1" dirty="0"/>
          </a:p>
        </p:txBody>
      </p:sp>
      <p:sp>
        <p:nvSpPr>
          <p:cNvPr id="3" name="内容占位符 2"/>
          <p:cNvSpPr>
            <a:spLocks noGrp="1"/>
          </p:cNvSpPr>
          <p:nvPr>
            <p:ph idx="1"/>
          </p:nvPr>
        </p:nvSpPr>
        <p:spPr>
          <a:xfrm>
            <a:off x="466726" y="1468448"/>
            <a:ext cx="8229612" cy="4806853"/>
          </a:xfrm>
        </p:spPr>
        <p:txBody>
          <a:bodyPr/>
          <a:lstStyle/>
          <a:p>
            <a:endParaRPr lang="zh-CN" altLang="en-US" dirty="0"/>
          </a:p>
        </p:txBody>
      </p:sp>
      <p:pic>
        <p:nvPicPr>
          <p:cNvPr id="2052" name="Picture 4"/>
          <p:cNvPicPr>
            <a:picLocks noChangeAspect="1" noChangeArrowheads="1"/>
          </p:cNvPicPr>
          <p:nvPr/>
        </p:nvPicPr>
        <p:blipFill>
          <a:blip r:embed="rId4" cstate="print"/>
          <a:srcRect/>
          <a:stretch>
            <a:fillRect/>
          </a:stretch>
        </p:blipFill>
        <p:spPr bwMode="auto">
          <a:xfrm>
            <a:off x="0" y="872867"/>
            <a:ext cx="6317127" cy="2593347"/>
          </a:xfrm>
          <a:prstGeom prst="rect">
            <a:avLst/>
          </a:prstGeom>
          <a:noFill/>
          <a:ln w="9525">
            <a:noFill/>
            <a:miter lim="800000"/>
            <a:headEnd/>
            <a:tailEnd/>
          </a:ln>
        </p:spPr>
      </p:pic>
      <p:pic>
        <p:nvPicPr>
          <p:cNvPr id="2054" name="Picture 6"/>
          <p:cNvPicPr>
            <a:picLocks noChangeAspect="1" noChangeArrowheads="1"/>
          </p:cNvPicPr>
          <p:nvPr/>
        </p:nvPicPr>
        <p:blipFill>
          <a:blip r:embed="rId5" cstate="print"/>
          <a:srcRect/>
          <a:stretch>
            <a:fillRect/>
          </a:stretch>
        </p:blipFill>
        <p:spPr bwMode="auto">
          <a:xfrm>
            <a:off x="0" y="2628331"/>
            <a:ext cx="8697433" cy="1050533"/>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8313" y="318609"/>
            <a:ext cx="8229612" cy="720726"/>
          </a:xfrm>
        </p:spPr>
        <p:txBody>
          <a:bodyPr/>
          <a:lstStyle/>
          <a:p>
            <a:r>
              <a:rPr lang="en-US" altLang="zh-CN" b="1" dirty="0"/>
              <a:t>Return value</a:t>
            </a:r>
            <a:endParaRPr lang="zh-CN" altLang="en-US" dirty="0"/>
          </a:p>
        </p:txBody>
      </p:sp>
      <p:sp>
        <p:nvSpPr>
          <p:cNvPr id="3" name="内容占位符 2"/>
          <p:cNvSpPr>
            <a:spLocks noGrp="1"/>
          </p:cNvSpPr>
          <p:nvPr>
            <p:ph idx="1"/>
          </p:nvPr>
        </p:nvSpPr>
        <p:spPr>
          <a:xfrm>
            <a:off x="276447" y="1063256"/>
            <a:ext cx="8484781" cy="5401339"/>
          </a:xfrm>
        </p:spPr>
        <p:txBody>
          <a:bodyPr/>
          <a:lstStyle/>
          <a:p>
            <a:r>
              <a:rPr lang="en-US" altLang="zh-CN" dirty="0"/>
              <a:t>The return variable will have associated with it the following </a:t>
            </a:r>
            <a:r>
              <a:rPr lang="en-US" altLang="zh-CN" dirty="0">
                <a:hlinkClick r:id="rId3"/>
              </a:rPr>
              <a:t>attributes</a:t>
            </a:r>
            <a:r>
              <a:rPr lang="en-US" altLang="zh-CN" dirty="0"/>
              <a:t>:</a:t>
            </a:r>
          </a:p>
          <a:p>
            <a:r>
              <a:rPr lang="en-US" altLang="zh-CN" i="1" dirty="0" err="1"/>
              <a:t>eval</a:t>
            </a:r>
            <a:r>
              <a:rPr lang="en-US" altLang="zh-CN" dirty="0"/>
              <a:t>: a one-dimensional array of size </a:t>
            </a:r>
            <a:r>
              <a:rPr lang="en-US" altLang="zh-CN" i="1" dirty="0" err="1"/>
              <a:t>neval</a:t>
            </a:r>
            <a:r>
              <a:rPr lang="en-US" altLang="zh-CN" dirty="0"/>
              <a:t> that contains the </a:t>
            </a:r>
            <a:r>
              <a:rPr lang="en-US" altLang="zh-CN" dirty="0" err="1"/>
              <a:t>eigenvalues</a:t>
            </a:r>
            <a:r>
              <a:rPr lang="en-US" altLang="zh-CN" dirty="0"/>
              <a:t>.</a:t>
            </a:r>
          </a:p>
          <a:p>
            <a:r>
              <a:rPr lang="en-US" altLang="zh-CN" i="1" dirty="0" err="1"/>
              <a:t>pcvar</a:t>
            </a:r>
            <a:r>
              <a:rPr lang="en-US" altLang="zh-CN" dirty="0"/>
              <a:t>: a one-dimensional float array of size </a:t>
            </a:r>
            <a:r>
              <a:rPr lang="en-US" altLang="zh-CN" i="1" dirty="0" err="1"/>
              <a:t>neval</a:t>
            </a:r>
            <a:r>
              <a:rPr lang="en-US" altLang="zh-CN" dirty="0"/>
              <a:t> equal to the percent variance associated with each </a:t>
            </a:r>
            <a:r>
              <a:rPr lang="en-US" altLang="zh-CN" dirty="0" err="1"/>
              <a:t>eigenvalue</a:t>
            </a:r>
            <a:r>
              <a:rPr lang="en-US" altLang="zh-CN" dirty="0"/>
              <a:t>.</a:t>
            </a:r>
          </a:p>
          <a:p>
            <a:r>
              <a:rPr lang="en-US" altLang="zh-CN" i="1" dirty="0" err="1"/>
              <a:t>pcrit</a:t>
            </a:r>
            <a:r>
              <a:rPr lang="en-US" altLang="zh-CN" dirty="0"/>
              <a:t>: The same value and type of </a:t>
            </a:r>
            <a:r>
              <a:rPr lang="en-US" altLang="zh-CN" i="1" dirty="0" err="1"/>
              <a:t>optEOF@pcrit</a:t>
            </a:r>
            <a:r>
              <a:rPr lang="en-US" altLang="zh-CN" dirty="0"/>
              <a:t> if the user changed the default.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1254643"/>
            <a:ext cx="9144000" cy="4838192"/>
          </a:xfrm>
        </p:spPr>
        <p:txBody>
          <a:bodyPr/>
          <a:lstStyle/>
          <a:p>
            <a:r>
              <a:rPr lang="en-US" altLang="zh-CN" i="1" dirty="0"/>
              <a:t>matrix</a:t>
            </a:r>
            <a:r>
              <a:rPr lang="en-US" altLang="zh-CN" dirty="0"/>
              <a:t>: A string indicating the type of matrix used, "correlation" or "covariance".</a:t>
            </a:r>
          </a:p>
          <a:p>
            <a:r>
              <a:rPr lang="en-US" altLang="zh-CN" i="1" dirty="0"/>
              <a:t>method</a:t>
            </a:r>
            <a:r>
              <a:rPr lang="en-US" altLang="zh-CN" dirty="0"/>
              <a:t>: A string indicating if the input array, </a:t>
            </a:r>
            <a:r>
              <a:rPr lang="en-US" altLang="zh-CN" i="1" dirty="0"/>
              <a:t>data</a:t>
            </a:r>
            <a:r>
              <a:rPr lang="en-US" altLang="zh-CN" dirty="0"/>
              <a:t>, was/was-not transposed for the purpose of computing the </a:t>
            </a:r>
            <a:r>
              <a:rPr lang="en-US" altLang="zh-CN" dirty="0" err="1"/>
              <a:t>eigenvalues</a:t>
            </a:r>
            <a:r>
              <a:rPr lang="en-US" altLang="zh-CN" dirty="0"/>
              <a:t> and eigenvectors. The string can have two values: "transpose" or "no transpose"</a:t>
            </a:r>
          </a:p>
          <a:p>
            <a:r>
              <a:rPr lang="en-US" altLang="zh-CN" i="1" dirty="0" err="1"/>
              <a:t>eval_transpose</a:t>
            </a:r>
            <a:r>
              <a:rPr lang="en-US" altLang="zh-CN" dirty="0"/>
              <a:t>: This attribute is returned only if </a:t>
            </a:r>
            <a:r>
              <a:rPr lang="en-US" altLang="zh-CN" i="1" dirty="0"/>
              <a:t>method</a:t>
            </a:r>
            <a:r>
              <a:rPr lang="en-US" altLang="zh-CN" dirty="0"/>
              <a:t>="transpose". </a:t>
            </a:r>
            <a:r>
              <a:rPr lang="en-US" altLang="zh-CN" i="1" dirty="0" err="1"/>
              <a:t>eval_transpose</a:t>
            </a:r>
            <a:r>
              <a:rPr lang="en-US" altLang="zh-CN" dirty="0"/>
              <a:t> will contain the </a:t>
            </a:r>
            <a:r>
              <a:rPr lang="en-US" altLang="zh-CN" dirty="0" err="1"/>
              <a:t>eigenvalues</a:t>
            </a:r>
            <a:r>
              <a:rPr lang="en-US" altLang="zh-CN" dirty="0"/>
              <a:t> of the transposed covariance matrix. These </a:t>
            </a:r>
            <a:r>
              <a:rPr lang="en-US" altLang="zh-CN" dirty="0" err="1"/>
              <a:t>eigenvalues</a:t>
            </a:r>
            <a:r>
              <a:rPr lang="en-US" altLang="zh-CN" dirty="0"/>
              <a:t> are then scaled such that they are consistent with the original input </a:t>
            </a:r>
            <a:r>
              <a:rPr lang="en-US" altLang="zh-CN" i="1" dirty="0"/>
              <a:t>data</a:t>
            </a:r>
            <a:r>
              <a:rPr lang="en-US" altLang="zh-CN" dirty="0"/>
              <a:t>.</a:t>
            </a:r>
          </a:p>
          <a:p>
            <a:endParaRPr lang="zh-CN" altLang="en-US" dirty="0"/>
          </a:p>
          <a:p>
            <a:endParaRPr lang="zh-CN" altLang="en-US" dirty="0"/>
          </a:p>
        </p:txBody>
      </p:sp>
      <p:sp>
        <p:nvSpPr>
          <p:cNvPr id="4" name="标题 1"/>
          <p:cNvSpPr>
            <a:spLocks noGrp="1"/>
          </p:cNvSpPr>
          <p:nvPr>
            <p:ph type="title"/>
          </p:nvPr>
        </p:nvSpPr>
        <p:spPr>
          <a:xfrm>
            <a:off x="468313" y="318609"/>
            <a:ext cx="8229612" cy="720726"/>
          </a:xfrm>
        </p:spPr>
        <p:txBody>
          <a:bodyPr/>
          <a:lstStyle/>
          <a:p>
            <a:r>
              <a:rPr lang="en-US" altLang="zh-CN" b="1" dirty="0"/>
              <a:t>Return value</a:t>
            </a: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8313" y="121722"/>
            <a:ext cx="8229612" cy="720726"/>
          </a:xfrm>
        </p:spPr>
        <p:txBody>
          <a:bodyPr/>
          <a:lstStyle/>
          <a:p>
            <a:r>
              <a:rPr lang="en-US" altLang="zh-CN" b="1" dirty="0"/>
              <a:t>Data Analysis Examples</a:t>
            </a:r>
            <a:endParaRPr lang="zh-CN" altLang="en-US" dirty="0"/>
          </a:p>
        </p:txBody>
      </p:sp>
      <p:sp>
        <p:nvSpPr>
          <p:cNvPr id="3" name="内容占位符 2"/>
          <p:cNvSpPr>
            <a:spLocks noGrp="1"/>
          </p:cNvSpPr>
          <p:nvPr>
            <p:ph idx="1"/>
          </p:nvPr>
        </p:nvSpPr>
        <p:spPr>
          <a:xfrm>
            <a:off x="203200" y="931337"/>
            <a:ext cx="8493138" cy="5757333"/>
          </a:xfrm>
        </p:spPr>
        <p:txBody>
          <a:bodyPr/>
          <a:lstStyle/>
          <a:p>
            <a:pPr>
              <a:buNone/>
            </a:pPr>
            <a:r>
              <a:rPr lang="en-US" altLang="zh-CN" dirty="0"/>
              <a:t>http://www.ncl.ucar.edu/Applications/list_dataP.shtml</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pic>
        <p:nvPicPr>
          <p:cNvPr id="1027" name="Picture 3"/>
          <p:cNvPicPr>
            <a:picLocks noChangeAspect="1" noChangeArrowheads="1"/>
          </p:cNvPicPr>
          <p:nvPr/>
        </p:nvPicPr>
        <p:blipFill>
          <a:blip r:embed="rId3" cstate="print"/>
          <a:srcRect/>
          <a:stretch>
            <a:fillRect/>
          </a:stretch>
        </p:blipFill>
        <p:spPr bwMode="auto">
          <a:xfrm>
            <a:off x="-41105" y="1434588"/>
            <a:ext cx="9157537" cy="4583440"/>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8313" y="382404"/>
            <a:ext cx="8229612" cy="720726"/>
          </a:xfrm>
        </p:spPr>
        <p:txBody>
          <a:bodyPr/>
          <a:lstStyle/>
          <a:p>
            <a:r>
              <a:rPr lang="en-US" altLang="zh-CN" dirty="0" err="1"/>
              <a:t>eofunc_ts</a:t>
            </a:r>
            <a:endParaRPr lang="zh-CN" altLang="en-US" dirty="0"/>
          </a:p>
        </p:txBody>
      </p:sp>
      <p:sp>
        <p:nvSpPr>
          <p:cNvPr id="3" name="内容占位符 2"/>
          <p:cNvSpPr>
            <a:spLocks noGrp="1"/>
          </p:cNvSpPr>
          <p:nvPr>
            <p:ph idx="1"/>
          </p:nvPr>
        </p:nvSpPr>
        <p:spPr>
          <a:xfrm>
            <a:off x="487991" y="1369203"/>
            <a:ext cx="8229612" cy="4319593"/>
          </a:xfrm>
        </p:spPr>
        <p:txBody>
          <a:bodyPr/>
          <a:lstStyle/>
          <a:p>
            <a:r>
              <a:rPr lang="en-US" altLang="zh-CN" dirty="0"/>
              <a:t>http://www.ncl.ucar.edu/Document/Functions/Built-in/eofunc_ts.shtml</a:t>
            </a:r>
            <a:endParaRPr lang="zh-CN" altLang="en-US" dirty="0"/>
          </a:p>
        </p:txBody>
      </p:sp>
      <p:pic>
        <p:nvPicPr>
          <p:cNvPr id="6147" name="Picture 3"/>
          <p:cNvPicPr>
            <a:picLocks noChangeAspect="1" noChangeArrowheads="1"/>
          </p:cNvPicPr>
          <p:nvPr/>
        </p:nvPicPr>
        <p:blipFill>
          <a:blip r:embed="rId3" cstate="print"/>
          <a:srcRect/>
          <a:stretch>
            <a:fillRect/>
          </a:stretch>
        </p:blipFill>
        <p:spPr bwMode="auto">
          <a:xfrm>
            <a:off x="0" y="2244484"/>
            <a:ext cx="8872075" cy="3328861"/>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9579" y="169755"/>
            <a:ext cx="8229612" cy="720726"/>
          </a:xfrm>
        </p:spPr>
        <p:txBody>
          <a:bodyPr/>
          <a:lstStyle/>
          <a:p>
            <a:r>
              <a:rPr lang="en-US" altLang="zh-CN" b="1" dirty="0" err="1"/>
              <a:t>eofunc_north</a:t>
            </a:r>
            <a:endParaRPr lang="zh-CN" altLang="en-US" dirty="0"/>
          </a:p>
        </p:txBody>
      </p:sp>
      <p:sp>
        <p:nvSpPr>
          <p:cNvPr id="3" name="内容占位符 2"/>
          <p:cNvSpPr>
            <a:spLocks noGrp="1"/>
          </p:cNvSpPr>
          <p:nvPr>
            <p:ph idx="1"/>
          </p:nvPr>
        </p:nvSpPr>
        <p:spPr>
          <a:xfrm>
            <a:off x="466726" y="1339703"/>
            <a:ext cx="8229612" cy="4753132"/>
          </a:xfrm>
        </p:spPr>
        <p:txBody>
          <a:bodyPr/>
          <a:lstStyle/>
          <a:p>
            <a:endParaRPr lang="zh-CN" altLang="en-US" dirty="0"/>
          </a:p>
        </p:txBody>
      </p:sp>
      <p:pic>
        <p:nvPicPr>
          <p:cNvPr id="7170" name="Picture 2"/>
          <p:cNvPicPr>
            <a:picLocks noChangeAspect="1" noChangeArrowheads="1"/>
          </p:cNvPicPr>
          <p:nvPr/>
        </p:nvPicPr>
        <p:blipFill>
          <a:blip r:embed="rId3" cstate="print"/>
          <a:srcRect/>
          <a:stretch>
            <a:fillRect/>
          </a:stretch>
        </p:blipFill>
        <p:spPr bwMode="auto">
          <a:xfrm>
            <a:off x="134456" y="1144192"/>
            <a:ext cx="8818159" cy="5713808"/>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8194" name="Picture 2"/>
          <p:cNvPicPr>
            <a:picLocks noChangeAspect="1" noChangeArrowheads="1"/>
          </p:cNvPicPr>
          <p:nvPr/>
        </p:nvPicPr>
        <p:blipFill>
          <a:blip r:embed="rId2" cstate="print"/>
          <a:srcRect/>
          <a:stretch>
            <a:fillRect/>
          </a:stretch>
        </p:blipFill>
        <p:spPr bwMode="auto">
          <a:xfrm>
            <a:off x="0" y="2062716"/>
            <a:ext cx="9000107" cy="3168504"/>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8313" y="403669"/>
            <a:ext cx="8229612" cy="720726"/>
          </a:xfrm>
        </p:spPr>
        <p:txBody>
          <a:bodyPr/>
          <a:lstStyle/>
          <a:p>
            <a:r>
              <a:rPr lang="en-US" altLang="zh-CN" b="1" dirty="0"/>
              <a:t>Dataset Examples</a:t>
            </a:r>
            <a:endParaRPr lang="zh-CN" altLang="en-US" dirty="0"/>
          </a:p>
        </p:txBody>
      </p:sp>
      <p:sp>
        <p:nvSpPr>
          <p:cNvPr id="3" name="内容占位符 2"/>
          <p:cNvSpPr>
            <a:spLocks noGrp="1"/>
          </p:cNvSpPr>
          <p:nvPr>
            <p:ph idx="1"/>
          </p:nvPr>
        </p:nvSpPr>
        <p:spPr>
          <a:xfrm>
            <a:off x="208819" y="1150010"/>
            <a:ext cx="8677275" cy="4319593"/>
          </a:xfrm>
        </p:spPr>
        <p:txBody>
          <a:bodyPr/>
          <a:lstStyle/>
          <a:p>
            <a:r>
              <a:rPr lang="en-US" altLang="zh-CN" dirty="0"/>
              <a:t>http://www.ncl.ucar.edu/Applications/list_data.shtml</a:t>
            </a:r>
            <a:endParaRPr lang="zh-CN" altLang="en-US" dirty="0"/>
          </a:p>
          <a:p>
            <a:endParaRPr lang="zh-CN" altLang="en-US" dirty="0"/>
          </a:p>
        </p:txBody>
      </p:sp>
      <p:pic>
        <p:nvPicPr>
          <p:cNvPr id="3074" name="Picture 2"/>
          <p:cNvPicPr>
            <a:picLocks noChangeAspect="1" noChangeArrowheads="1"/>
          </p:cNvPicPr>
          <p:nvPr/>
        </p:nvPicPr>
        <p:blipFill>
          <a:blip r:embed="rId3" cstate="print"/>
          <a:srcRect/>
          <a:stretch>
            <a:fillRect/>
          </a:stretch>
        </p:blipFill>
        <p:spPr bwMode="auto">
          <a:xfrm>
            <a:off x="-34550" y="1829166"/>
            <a:ext cx="9178550" cy="3704125"/>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srcRect/>
          <a:stretch>
            <a:fillRect/>
          </a:stretch>
        </p:blipFill>
        <p:spPr bwMode="auto">
          <a:xfrm>
            <a:off x="650535" y="1643063"/>
            <a:ext cx="2562321" cy="3397860"/>
          </a:xfrm>
          <a:prstGeom prst="rect">
            <a:avLst/>
          </a:prstGeom>
          <a:noFill/>
          <a:ln w="9525">
            <a:noFill/>
            <a:miter lim="800000"/>
            <a:headEnd/>
            <a:tailEnd/>
          </a:ln>
        </p:spPr>
      </p:pic>
      <p:sp>
        <p:nvSpPr>
          <p:cNvPr id="6" name="矩形 5"/>
          <p:cNvSpPr/>
          <p:nvPr/>
        </p:nvSpPr>
        <p:spPr>
          <a:xfrm>
            <a:off x="7291754" y="4454769"/>
            <a:ext cx="1547446" cy="6096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7065" y="937847"/>
            <a:ext cx="8229612" cy="1872526"/>
          </a:xfrm>
        </p:spPr>
        <p:txBody>
          <a:bodyPr/>
          <a:lstStyle/>
          <a:p>
            <a:r>
              <a:rPr lang="en-US" altLang="zh-CN" dirty="0"/>
              <a:t>Station data refers to datasets representing physical properties at observing stations located at non-gridded points in space.</a:t>
            </a:r>
          </a:p>
          <a:p>
            <a:r>
              <a:rPr lang="en-US" altLang="zh-CN" dirty="0"/>
              <a:t>http://www.ncl.ucar.edu/Applications/station.shtm</a:t>
            </a:r>
            <a:endParaRPr lang="zh-CN" altLang="en-US" dirty="0"/>
          </a:p>
        </p:txBody>
      </p:sp>
      <p:sp>
        <p:nvSpPr>
          <p:cNvPr id="5" name="标题 1"/>
          <p:cNvSpPr>
            <a:spLocks noGrp="1"/>
          </p:cNvSpPr>
          <p:nvPr>
            <p:ph type="title"/>
          </p:nvPr>
        </p:nvSpPr>
        <p:spPr>
          <a:xfrm>
            <a:off x="515205" y="225915"/>
            <a:ext cx="8229612" cy="720726"/>
          </a:xfrm>
        </p:spPr>
        <p:txBody>
          <a:bodyPr/>
          <a:lstStyle/>
          <a:p>
            <a:r>
              <a:rPr lang="en-US" altLang="zh-CN" dirty="0"/>
              <a:t>13.2 Station Data</a:t>
            </a:r>
            <a:endParaRPr lang="zh-CN" altLang="en-US" dirty="0"/>
          </a:p>
        </p:txBody>
      </p:sp>
      <p:pic>
        <p:nvPicPr>
          <p:cNvPr id="4098" name="Picture 2"/>
          <p:cNvPicPr>
            <a:picLocks noChangeAspect="1" noChangeArrowheads="1"/>
          </p:cNvPicPr>
          <p:nvPr/>
        </p:nvPicPr>
        <p:blipFill>
          <a:blip r:embed="rId3" cstate="print"/>
          <a:srcRect/>
          <a:stretch>
            <a:fillRect/>
          </a:stretch>
        </p:blipFill>
        <p:spPr bwMode="auto">
          <a:xfrm>
            <a:off x="1359882" y="2832801"/>
            <a:ext cx="6658707" cy="4025199"/>
          </a:xfrm>
          <a:prstGeom prst="rect">
            <a:avLst/>
          </a:prstGeom>
          <a:noFill/>
          <a:ln w="9525">
            <a:noFill/>
            <a:miter lim="800000"/>
            <a:headEnd/>
            <a:tailEnd/>
          </a:ln>
        </p:spPr>
      </p:pic>
      <p:sp>
        <p:nvSpPr>
          <p:cNvPr id="7" name="矩形 6"/>
          <p:cNvSpPr/>
          <p:nvPr/>
        </p:nvSpPr>
        <p:spPr>
          <a:xfrm>
            <a:off x="3938953" y="2860431"/>
            <a:ext cx="1946031" cy="6096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351692" y="976078"/>
            <a:ext cx="8792308" cy="5565400"/>
          </a:xfrm>
        </p:spPr>
        <p:txBody>
          <a:bodyPr/>
          <a:lstStyle/>
          <a:p>
            <a:r>
              <a:rPr lang="en-US" altLang="zh-CN" dirty="0"/>
              <a:t>……</a:t>
            </a:r>
          </a:p>
          <a:p>
            <a:r>
              <a:rPr lang="en-US" altLang="zh-CN" dirty="0" err="1"/>
              <a:t>pwv</a:t>
            </a:r>
            <a:r>
              <a:rPr lang="en-US" altLang="zh-CN" dirty="0"/>
              <a:t> = </a:t>
            </a:r>
            <a:r>
              <a:rPr lang="en-US" altLang="zh-CN" dirty="0" err="1"/>
              <a:t>tofloat</a:t>
            </a:r>
            <a:r>
              <a:rPr lang="en-US" altLang="zh-CN" dirty="0"/>
              <a:t>(</a:t>
            </a:r>
            <a:r>
              <a:rPr lang="en-US" altLang="zh-CN" dirty="0" err="1"/>
              <a:t>str_get_field</a:t>
            </a:r>
            <a:r>
              <a:rPr lang="en-US" altLang="zh-CN" dirty="0"/>
              <a:t>(lines(1:),4," ")) </a:t>
            </a:r>
          </a:p>
          <a:p>
            <a:r>
              <a:rPr lang="en-US" altLang="zh-CN" dirty="0"/>
              <a:t>; Attach as lat1d, lon1d for plotting later</a:t>
            </a:r>
          </a:p>
          <a:p>
            <a:r>
              <a:rPr lang="en-US" altLang="zh-CN" dirty="0"/>
              <a:t> pwv@lat1d = </a:t>
            </a:r>
            <a:r>
              <a:rPr lang="en-US" altLang="zh-CN" dirty="0" err="1"/>
              <a:t>tofloat</a:t>
            </a:r>
            <a:r>
              <a:rPr lang="en-US" altLang="zh-CN" dirty="0"/>
              <a:t>(</a:t>
            </a:r>
            <a:r>
              <a:rPr lang="en-US" altLang="zh-CN" dirty="0" err="1"/>
              <a:t>str_get_field</a:t>
            </a:r>
            <a:r>
              <a:rPr lang="en-US" altLang="zh-CN" dirty="0"/>
              <a:t>(lines(1:),2," "))</a:t>
            </a:r>
          </a:p>
          <a:p>
            <a:r>
              <a:rPr lang="en-US" altLang="zh-CN" dirty="0"/>
              <a:t>pwv@lon1d = </a:t>
            </a:r>
            <a:r>
              <a:rPr lang="en-US" altLang="zh-CN" dirty="0" err="1"/>
              <a:t>tofloat</a:t>
            </a:r>
            <a:r>
              <a:rPr lang="en-US" altLang="zh-CN" dirty="0"/>
              <a:t>(</a:t>
            </a:r>
            <a:r>
              <a:rPr lang="en-US" altLang="zh-CN" dirty="0" err="1"/>
              <a:t>str_get_field</a:t>
            </a:r>
            <a:r>
              <a:rPr lang="en-US" altLang="zh-CN" dirty="0"/>
              <a:t>(lines(1:),3," "))</a:t>
            </a:r>
          </a:p>
          <a:p>
            <a:r>
              <a:rPr lang="en-US" altLang="zh-CN" dirty="0"/>
              <a:t>……</a:t>
            </a:r>
          </a:p>
          <a:p>
            <a:r>
              <a:rPr lang="en-US" altLang="zh-CN" dirty="0"/>
              <a:t>plot = </a:t>
            </a:r>
            <a:r>
              <a:rPr lang="en-US" altLang="zh-CN" dirty="0" err="1"/>
              <a:t>gsn_csm_contour_map</a:t>
            </a:r>
            <a:r>
              <a:rPr lang="en-US" altLang="zh-CN" dirty="0"/>
              <a:t>(</a:t>
            </a:r>
            <a:r>
              <a:rPr lang="en-US" altLang="zh-CN" dirty="0" err="1"/>
              <a:t>wks,pwv,res</a:t>
            </a:r>
            <a:r>
              <a:rPr lang="en-US" altLang="zh-CN" dirty="0"/>
              <a:t>)</a:t>
            </a:r>
          </a:p>
          <a:p>
            <a:r>
              <a:rPr lang="en-US" altLang="zh-CN" dirty="0"/>
              <a:t>……</a:t>
            </a:r>
          </a:p>
          <a:p>
            <a:r>
              <a:rPr lang="en-US" altLang="zh-CN" dirty="0" err="1"/>
              <a:t>gsn_coordinates</a:t>
            </a:r>
            <a:r>
              <a:rPr lang="en-US" altLang="zh-CN" dirty="0"/>
              <a:t>(</a:t>
            </a:r>
            <a:r>
              <a:rPr lang="en-US" altLang="zh-CN" dirty="0" err="1"/>
              <a:t>wks,plot,pwv,mkres</a:t>
            </a:r>
            <a:r>
              <a:rPr lang="en-US" altLang="zh-CN" dirty="0"/>
              <a:t>)</a:t>
            </a:r>
          </a:p>
          <a:p>
            <a:endParaRPr lang="en-US" altLang="zh-CN" sz="1100" dirty="0"/>
          </a:p>
          <a:p>
            <a:endParaRPr lang="en-US" altLang="zh-CN" sz="1100" dirty="0"/>
          </a:p>
          <a:p>
            <a:pPr>
              <a:buNone/>
            </a:pPr>
            <a:r>
              <a:rPr lang="en-US" altLang="zh-CN" sz="2400" dirty="0"/>
              <a:t>http://www.ncl.ucar.edu/Applications/Scripts/station_1.ncl</a:t>
            </a:r>
            <a:endParaRPr lang="zh-CN" altLang="en-US" sz="2400" dirty="0"/>
          </a:p>
        </p:txBody>
      </p:sp>
      <p:sp>
        <p:nvSpPr>
          <p:cNvPr id="6" name="标题 1"/>
          <p:cNvSpPr>
            <a:spLocks noGrp="1"/>
          </p:cNvSpPr>
          <p:nvPr>
            <p:ph type="title"/>
          </p:nvPr>
        </p:nvSpPr>
        <p:spPr>
          <a:xfrm>
            <a:off x="515205" y="225915"/>
            <a:ext cx="8229612" cy="720726"/>
          </a:xfrm>
        </p:spPr>
        <p:txBody>
          <a:bodyPr/>
          <a:lstStyle/>
          <a:p>
            <a:r>
              <a:rPr lang="en-US" altLang="zh-CN" dirty="0"/>
              <a:t>13.2  Station Data</a:t>
            </a:r>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5205" y="225915"/>
            <a:ext cx="8229612" cy="720726"/>
          </a:xfrm>
        </p:spPr>
        <p:txBody>
          <a:bodyPr/>
          <a:lstStyle/>
          <a:p>
            <a:r>
              <a:rPr lang="en-US" altLang="zh-CN" dirty="0"/>
              <a:t>13.2  Station Data</a:t>
            </a:r>
            <a:endParaRPr lang="zh-CN" altLang="en-US" dirty="0"/>
          </a:p>
        </p:txBody>
      </p:sp>
      <p:pic>
        <p:nvPicPr>
          <p:cNvPr id="1026" name="Picture 2"/>
          <p:cNvPicPr>
            <a:picLocks noGrp="1" noChangeAspect="1" noChangeArrowheads="1"/>
          </p:cNvPicPr>
          <p:nvPr>
            <p:ph idx="1"/>
          </p:nvPr>
        </p:nvPicPr>
        <p:blipFill>
          <a:blip r:embed="rId3" cstate="print"/>
          <a:srcRect/>
          <a:stretch>
            <a:fillRect/>
          </a:stretch>
        </p:blipFill>
        <p:spPr bwMode="auto">
          <a:xfrm>
            <a:off x="940777" y="963436"/>
            <a:ext cx="6843346" cy="5894564"/>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pic>
        <p:nvPicPr>
          <p:cNvPr id="2050" name="Picture 2"/>
          <p:cNvPicPr>
            <a:picLocks noChangeAspect="1" noChangeArrowheads="1"/>
          </p:cNvPicPr>
          <p:nvPr/>
        </p:nvPicPr>
        <p:blipFill>
          <a:blip r:embed="rId3" cstate="print"/>
          <a:srcRect/>
          <a:stretch>
            <a:fillRect/>
          </a:stretch>
        </p:blipFill>
        <p:spPr bwMode="auto">
          <a:xfrm>
            <a:off x="-46892" y="1302725"/>
            <a:ext cx="4825321" cy="4066443"/>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a:stretch>
            <a:fillRect/>
          </a:stretch>
        </p:blipFill>
        <p:spPr bwMode="auto">
          <a:xfrm>
            <a:off x="4524061" y="1398123"/>
            <a:ext cx="4573047" cy="4158615"/>
          </a:xfrm>
          <a:prstGeom prst="rect">
            <a:avLst/>
          </a:prstGeom>
          <a:noFill/>
          <a:ln w="9525">
            <a:noFill/>
            <a:miter lim="800000"/>
            <a:headEnd/>
            <a:tailEnd/>
          </a:ln>
        </p:spPr>
      </p:pic>
      <p:sp>
        <p:nvSpPr>
          <p:cNvPr id="6" name="标题 1"/>
          <p:cNvSpPr txBox="1">
            <a:spLocks/>
          </p:cNvSpPr>
          <p:nvPr/>
        </p:nvSpPr>
        <p:spPr>
          <a:xfrm>
            <a:off x="515205" y="225915"/>
            <a:ext cx="8229612" cy="720726"/>
          </a:xfrm>
          <a:prstGeom prst="rect">
            <a:avLst/>
          </a:prstGeom>
          <a:noFill/>
          <a:ln w="9525">
            <a:noFill/>
            <a:miter/>
          </a:ln>
        </p:spPr>
        <p:txBody>
          <a:bodyPr anchor="ctr"/>
          <a:lstStyle/>
          <a:p>
            <a:pPr lvl="0" algn="ctr" eaLnBrk="0" fontAlgn="base" hangingPunct="0">
              <a:spcBef>
                <a:spcPct val="0"/>
              </a:spcBef>
              <a:spcAft>
                <a:spcPct val="0"/>
              </a:spcAft>
              <a:buClr>
                <a:srgbClr val="000000"/>
              </a:buClr>
              <a:defRPr/>
            </a:pPr>
            <a:r>
              <a:rPr lang="en-US" altLang="zh-CN" sz="3200" dirty="0"/>
              <a:t>13.2 </a:t>
            </a:r>
            <a:r>
              <a:rPr kumimoji="0" lang="en-US" altLang="zh-CN" sz="3200" b="0" i="0" u="none" strike="noStrike" kern="1200" cap="none" spc="0" normalizeH="0" baseline="0" noProof="0" dirty="0">
                <a:ln>
                  <a:noFill/>
                </a:ln>
                <a:solidFill>
                  <a:schemeClr val="tx2"/>
                </a:solidFill>
                <a:effectLst/>
                <a:uLnTx/>
                <a:uFillTx/>
                <a:latin typeface="+mj-lt"/>
                <a:ea typeface="+mj-ea"/>
                <a:cs typeface="+mj-cs"/>
              </a:rPr>
              <a:t>Station Data</a:t>
            </a:r>
            <a:endParaRPr kumimoji="0" lang="zh-CN" altLang="en-US" sz="3200" b="0" i="0" u="none" strike="noStrike" kern="1200" cap="none" spc="0" normalizeH="0" baseline="0" noProof="0" dirty="0">
              <a:ln>
                <a:noFill/>
              </a:ln>
              <a:solidFill>
                <a:schemeClr val="tx2"/>
              </a:solidFill>
              <a:effectLst/>
              <a:uLnTx/>
              <a:uFillTx/>
              <a:latin typeface="+mj-lt"/>
              <a:ea typeface="+mj-ea"/>
              <a:cs typeface="+mj-c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p:txBody>
      </p:sp>
      <p:sp>
        <p:nvSpPr>
          <p:cNvPr id="4" name="标题 1"/>
          <p:cNvSpPr txBox="1">
            <a:spLocks/>
          </p:cNvSpPr>
          <p:nvPr/>
        </p:nvSpPr>
        <p:spPr>
          <a:xfrm>
            <a:off x="515205" y="225915"/>
            <a:ext cx="8229612" cy="720726"/>
          </a:xfrm>
          <a:prstGeom prst="rect">
            <a:avLst/>
          </a:prstGeom>
          <a:noFill/>
          <a:ln w="9525">
            <a:noFill/>
            <a:miter/>
          </a:ln>
        </p:spPr>
        <p:txBody>
          <a:bodyPr anchor="ctr"/>
          <a:lstStyle/>
          <a:p>
            <a:pPr lvl="0" algn="ctr" eaLnBrk="0" fontAlgn="base" hangingPunct="0">
              <a:spcBef>
                <a:spcPct val="0"/>
              </a:spcBef>
              <a:spcAft>
                <a:spcPct val="0"/>
              </a:spcAft>
              <a:buClr>
                <a:srgbClr val="000000"/>
              </a:buClr>
              <a:defRPr/>
            </a:pPr>
            <a:r>
              <a:rPr kumimoji="0" lang="en-US" altLang="zh-CN" sz="3200" b="0" i="0" u="none" strike="noStrike" kern="1200" cap="none" spc="0" normalizeH="0" baseline="0" noProof="0" dirty="0">
                <a:ln>
                  <a:noFill/>
                </a:ln>
                <a:solidFill>
                  <a:schemeClr val="tx2"/>
                </a:solidFill>
                <a:effectLst/>
                <a:uLnTx/>
                <a:uFillTx/>
                <a:latin typeface="+mj-lt"/>
                <a:ea typeface="+mj-ea"/>
                <a:cs typeface="+mj-cs"/>
              </a:rPr>
              <a:t> </a:t>
            </a:r>
            <a:r>
              <a:rPr lang="en-US" altLang="zh-CN" sz="3200" dirty="0"/>
              <a:t>13.2  </a:t>
            </a:r>
            <a:r>
              <a:rPr kumimoji="0" lang="en-US" altLang="zh-CN" sz="3200" b="0" i="0" u="none" strike="noStrike" kern="1200" cap="none" spc="0" normalizeH="0" baseline="0" noProof="0" dirty="0">
                <a:ln>
                  <a:noFill/>
                </a:ln>
                <a:solidFill>
                  <a:schemeClr val="tx2"/>
                </a:solidFill>
                <a:effectLst/>
                <a:uLnTx/>
                <a:uFillTx/>
                <a:latin typeface="+mj-lt"/>
                <a:ea typeface="+mj-ea"/>
                <a:cs typeface="+mj-cs"/>
              </a:rPr>
              <a:t>Station Data</a:t>
            </a:r>
            <a:endParaRPr kumimoji="0" lang="zh-CN" altLang="en-US" sz="3200" b="0" i="0" u="none" strike="noStrike" kern="1200" cap="none" spc="0" normalizeH="0" baseline="0" noProof="0" dirty="0">
              <a:ln>
                <a:noFill/>
              </a:ln>
              <a:solidFill>
                <a:schemeClr val="tx2"/>
              </a:solidFill>
              <a:effectLst/>
              <a:uLnTx/>
              <a:uFillTx/>
              <a:latin typeface="+mj-lt"/>
              <a:ea typeface="+mj-ea"/>
              <a:cs typeface="+mj-cs"/>
            </a:endParaRPr>
          </a:p>
        </p:txBody>
      </p:sp>
      <p:pic>
        <p:nvPicPr>
          <p:cNvPr id="6146" name="Picture 2"/>
          <p:cNvPicPr>
            <a:picLocks noChangeAspect="1" noChangeArrowheads="1"/>
          </p:cNvPicPr>
          <p:nvPr/>
        </p:nvPicPr>
        <p:blipFill>
          <a:blip r:embed="rId3" cstate="print"/>
          <a:srcRect/>
          <a:stretch>
            <a:fillRect/>
          </a:stretch>
        </p:blipFill>
        <p:spPr bwMode="auto">
          <a:xfrm>
            <a:off x="1113622" y="933437"/>
            <a:ext cx="7069081" cy="5924563"/>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sp>
        <p:nvSpPr>
          <p:cNvPr id="4" name="标题 1"/>
          <p:cNvSpPr txBox="1">
            <a:spLocks/>
          </p:cNvSpPr>
          <p:nvPr/>
        </p:nvSpPr>
        <p:spPr>
          <a:xfrm>
            <a:off x="515205" y="225915"/>
            <a:ext cx="8229612" cy="720726"/>
          </a:xfrm>
          <a:prstGeom prst="rect">
            <a:avLst/>
          </a:prstGeom>
          <a:noFill/>
          <a:ln w="9525">
            <a:noFill/>
            <a:miter/>
          </a:ln>
        </p:spPr>
        <p:txBody>
          <a:bodyPr anchor="ctr"/>
          <a:lstStyle/>
          <a:p>
            <a:pPr lvl="0" algn="ctr" eaLnBrk="0" fontAlgn="base" hangingPunct="0">
              <a:spcBef>
                <a:spcPct val="0"/>
              </a:spcBef>
              <a:spcAft>
                <a:spcPct val="0"/>
              </a:spcAft>
              <a:buClr>
                <a:srgbClr val="000000"/>
              </a:buClr>
              <a:defRPr/>
            </a:pPr>
            <a:r>
              <a:rPr lang="en-US" altLang="zh-CN" sz="3200" dirty="0"/>
              <a:t>13.2  </a:t>
            </a:r>
            <a:r>
              <a:rPr kumimoji="0" lang="en-US" altLang="zh-CN" sz="3200" b="0" i="0" u="none" strike="noStrike" kern="1200" cap="none" spc="0" normalizeH="0" baseline="0" noProof="0" dirty="0">
                <a:ln>
                  <a:noFill/>
                </a:ln>
                <a:solidFill>
                  <a:schemeClr val="tx2"/>
                </a:solidFill>
                <a:effectLst/>
                <a:uLnTx/>
                <a:uFillTx/>
                <a:latin typeface="+mj-lt"/>
                <a:ea typeface="+mj-ea"/>
                <a:cs typeface="+mj-cs"/>
              </a:rPr>
              <a:t>Station Data</a:t>
            </a:r>
            <a:endParaRPr kumimoji="0" lang="zh-CN" altLang="en-US" sz="3200" b="0" i="0" u="none" strike="noStrike" kern="1200" cap="none" spc="0" normalizeH="0" baseline="0" noProof="0" dirty="0">
              <a:ln>
                <a:noFill/>
              </a:ln>
              <a:solidFill>
                <a:schemeClr val="tx2"/>
              </a:solidFill>
              <a:effectLst/>
              <a:uLnTx/>
              <a:uFillTx/>
              <a:latin typeface="+mj-lt"/>
              <a:ea typeface="+mj-ea"/>
              <a:cs typeface="+mj-cs"/>
            </a:endParaRPr>
          </a:p>
        </p:txBody>
      </p:sp>
      <p:pic>
        <p:nvPicPr>
          <p:cNvPr id="7171" name="Picture 3"/>
          <p:cNvPicPr>
            <a:picLocks noChangeAspect="1" noChangeArrowheads="1"/>
          </p:cNvPicPr>
          <p:nvPr/>
        </p:nvPicPr>
        <p:blipFill>
          <a:blip r:embed="rId3" cstate="print"/>
          <a:srcRect/>
          <a:stretch>
            <a:fillRect/>
          </a:stretch>
        </p:blipFill>
        <p:spPr bwMode="auto">
          <a:xfrm>
            <a:off x="0" y="1061833"/>
            <a:ext cx="9150176" cy="4541798"/>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9578" y="0"/>
            <a:ext cx="8229612" cy="720726"/>
          </a:xfrm>
        </p:spPr>
        <p:txBody>
          <a:bodyPr/>
          <a:lstStyle/>
          <a:p>
            <a:r>
              <a:rPr lang="en-US" altLang="zh-CN" dirty="0"/>
              <a:t>EOF</a:t>
            </a:r>
            <a:endParaRPr lang="zh-CN" altLang="en-US" dirty="0"/>
          </a:p>
        </p:txBody>
      </p:sp>
      <p:sp>
        <p:nvSpPr>
          <p:cNvPr id="3" name="内容占位符 2"/>
          <p:cNvSpPr>
            <a:spLocks noGrp="1"/>
          </p:cNvSpPr>
          <p:nvPr>
            <p:ph idx="1"/>
          </p:nvPr>
        </p:nvSpPr>
        <p:spPr>
          <a:xfrm>
            <a:off x="0" y="688720"/>
            <a:ext cx="9144000" cy="4319593"/>
          </a:xfrm>
        </p:spPr>
        <p:txBody>
          <a:bodyPr/>
          <a:lstStyle/>
          <a:p>
            <a:r>
              <a:rPr lang="en-US" altLang="zh-CN" dirty="0"/>
              <a:t>http://www.ncl.ucar.edu/Applications/eof.shtml</a:t>
            </a:r>
            <a:endParaRPr lang="zh-CN" altLang="en-US" dirty="0"/>
          </a:p>
          <a:p>
            <a:endParaRPr lang="zh-CN" altLang="en-US" dirty="0"/>
          </a:p>
        </p:txBody>
      </p:sp>
      <p:pic>
        <p:nvPicPr>
          <p:cNvPr id="3074" name="Picture 2"/>
          <p:cNvPicPr>
            <a:picLocks noChangeAspect="1" noChangeArrowheads="1"/>
          </p:cNvPicPr>
          <p:nvPr/>
        </p:nvPicPr>
        <p:blipFill>
          <a:blip r:embed="rId3" cstate="print"/>
          <a:srcRect/>
          <a:stretch>
            <a:fillRect/>
          </a:stretch>
        </p:blipFill>
        <p:spPr bwMode="auto">
          <a:xfrm>
            <a:off x="893132" y="1224482"/>
            <a:ext cx="6974958" cy="5477894"/>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b="1" dirty="0"/>
              <a:t>See Also</a:t>
            </a:r>
          </a:p>
          <a:p>
            <a:r>
              <a:rPr lang="en-US" altLang="zh-CN" b="1" dirty="0" err="1">
                <a:hlinkClick r:id="rId3"/>
              </a:rPr>
              <a:t>obj_anal_ic_Wrap</a:t>
            </a:r>
            <a:r>
              <a:rPr lang="en-US" altLang="zh-CN" dirty="0"/>
              <a:t>, </a:t>
            </a:r>
            <a:r>
              <a:rPr lang="en-US" altLang="zh-CN" b="1" dirty="0" err="1">
                <a:hlinkClick r:id="rId4"/>
              </a:rPr>
              <a:t>cssgrid</a:t>
            </a:r>
            <a:r>
              <a:rPr lang="en-US" altLang="zh-CN" dirty="0"/>
              <a:t>, </a:t>
            </a:r>
            <a:r>
              <a:rPr lang="en-US" altLang="zh-CN" b="1" dirty="0" err="1">
                <a:hlinkClick r:id="rId5"/>
              </a:rPr>
              <a:t>cssgrid_Wrap</a:t>
            </a:r>
            <a:r>
              <a:rPr lang="en-US" altLang="zh-CN" dirty="0"/>
              <a:t>, </a:t>
            </a:r>
            <a:r>
              <a:rPr lang="en-US" altLang="zh-CN" b="1" dirty="0" err="1">
                <a:hlinkClick r:id="rId6"/>
              </a:rPr>
              <a:t>natgrid</a:t>
            </a:r>
            <a:r>
              <a:rPr lang="en-US" altLang="zh-CN" dirty="0"/>
              <a:t>, </a:t>
            </a:r>
            <a:r>
              <a:rPr lang="en-US" altLang="zh-CN" b="1" dirty="0" err="1">
                <a:hlinkClick r:id="rId7"/>
              </a:rPr>
              <a:t>natgrid_Wrap</a:t>
            </a:r>
            <a:r>
              <a:rPr lang="en-US" altLang="zh-CN" dirty="0"/>
              <a:t>, </a:t>
            </a:r>
            <a:r>
              <a:rPr lang="en-US" altLang="zh-CN" b="1" dirty="0">
                <a:hlinkClick r:id="rId8"/>
              </a:rPr>
              <a:t>triple2grid</a:t>
            </a:r>
            <a:r>
              <a:rPr lang="en-US" altLang="zh-CN" dirty="0"/>
              <a:t>, </a:t>
            </a:r>
            <a:r>
              <a:rPr lang="en-US" altLang="zh-CN" b="1" dirty="0">
                <a:hlinkClick r:id="rId9"/>
              </a:rPr>
              <a:t>triple2grid2d</a:t>
            </a:r>
            <a:endParaRPr lang="en-US" altLang="zh-CN" dirty="0"/>
          </a:p>
          <a:p>
            <a:endParaRPr lang="zh-CN" altLang="en-US" dirty="0"/>
          </a:p>
        </p:txBody>
      </p:sp>
      <p:sp>
        <p:nvSpPr>
          <p:cNvPr id="4" name="标题 1"/>
          <p:cNvSpPr txBox="1">
            <a:spLocks/>
          </p:cNvSpPr>
          <p:nvPr/>
        </p:nvSpPr>
        <p:spPr>
          <a:xfrm>
            <a:off x="515205" y="225915"/>
            <a:ext cx="8229612" cy="720726"/>
          </a:xfrm>
          <a:prstGeom prst="rect">
            <a:avLst/>
          </a:prstGeom>
          <a:noFill/>
          <a:ln w="9525">
            <a:noFill/>
            <a:miter/>
          </a:ln>
        </p:spPr>
        <p:txBody>
          <a:bodyPr anchor="ctr"/>
          <a:lstStyle/>
          <a:p>
            <a:pPr lvl="0" algn="ctr" eaLnBrk="0" fontAlgn="base" hangingPunct="0">
              <a:spcBef>
                <a:spcPct val="0"/>
              </a:spcBef>
              <a:spcAft>
                <a:spcPct val="0"/>
              </a:spcAft>
              <a:buClr>
                <a:srgbClr val="000000"/>
              </a:buClr>
              <a:defRPr/>
            </a:pPr>
            <a:r>
              <a:rPr lang="en-US" altLang="zh-CN" sz="3200" dirty="0"/>
              <a:t>13.2  </a:t>
            </a:r>
            <a:r>
              <a:rPr kumimoji="0" lang="en-US" altLang="zh-CN" sz="3200" b="0" i="0" u="none" strike="noStrike" kern="1200" cap="none" spc="0" normalizeH="0" baseline="0" noProof="0" dirty="0">
                <a:ln>
                  <a:noFill/>
                </a:ln>
                <a:solidFill>
                  <a:schemeClr val="tx2"/>
                </a:solidFill>
                <a:effectLst/>
                <a:uLnTx/>
                <a:uFillTx/>
                <a:latin typeface="+mj-lt"/>
                <a:ea typeface="+mj-ea"/>
                <a:cs typeface="+mj-cs"/>
              </a:rPr>
              <a:t>Station Data</a:t>
            </a:r>
            <a:endParaRPr kumimoji="0" lang="zh-CN" altLang="en-US" sz="3200" b="0" i="0" u="none" strike="noStrike" kern="1200" cap="none" spc="0" normalizeH="0" baseline="0" noProof="0" dirty="0">
              <a:ln>
                <a:noFill/>
              </a:ln>
              <a:solidFill>
                <a:schemeClr val="tx2"/>
              </a:solidFill>
              <a:effectLst/>
              <a:uLnTx/>
              <a:uFillTx/>
              <a:latin typeface="+mj-lt"/>
              <a:ea typeface="+mj-ea"/>
              <a:cs typeface="+mj-c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6726" y="5767751"/>
            <a:ext cx="8229612" cy="747111"/>
          </a:xfrm>
        </p:spPr>
        <p:txBody>
          <a:bodyPr/>
          <a:lstStyle/>
          <a:p>
            <a:r>
              <a:rPr lang="en-US" altLang="zh-CN" dirty="0"/>
              <a:t>http://www.ncl.ucar.edu/Document/Functions/Built-in/natgrid.shtml</a:t>
            </a:r>
            <a:endParaRPr lang="zh-CN" altLang="en-US" dirty="0"/>
          </a:p>
        </p:txBody>
      </p:sp>
      <p:sp>
        <p:nvSpPr>
          <p:cNvPr id="4" name="标题 1"/>
          <p:cNvSpPr txBox="1">
            <a:spLocks/>
          </p:cNvSpPr>
          <p:nvPr/>
        </p:nvSpPr>
        <p:spPr>
          <a:xfrm>
            <a:off x="515205" y="225915"/>
            <a:ext cx="8229612" cy="720726"/>
          </a:xfrm>
          <a:prstGeom prst="rect">
            <a:avLst/>
          </a:prstGeom>
          <a:noFill/>
          <a:ln w="9525">
            <a:noFill/>
            <a:miter/>
          </a:ln>
        </p:spPr>
        <p:txBody>
          <a:bodyPr anchor="ctr"/>
          <a:lstStyle/>
          <a:p>
            <a:pPr lvl="0" algn="ctr" eaLnBrk="0" fontAlgn="base" hangingPunct="0">
              <a:spcBef>
                <a:spcPct val="0"/>
              </a:spcBef>
              <a:spcAft>
                <a:spcPct val="0"/>
              </a:spcAft>
              <a:buClr>
                <a:srgbClr val="000000"/>
              </a:buClr>
              <a:defRPr/>
            </a:pPr>
            <a:r>
              <a:rPr lang="en-US" altLang="zh-CN" sz="3200" dirty="0"/>
              <a:t>13.2  </a:t>
            </a:r>
            <a:r>
              <a:rPr kumimoji="0" lang="en-US" altLang="zh-CN" sz="3200" b="0" i="0" u="none" strike="noStrike" kern="1200" cap="none" spc="0" normalizeH="0" baseline="0" noProof="0" dirty="0">
                <a:ln>
                  <a:noFill/>
                </a:ln>
                <a:solidFill>
                  <a:schemeClr val="tx2"/>
                </a:solidFill>
                <a:effectLst/>
                <a:uLnTx/>
                <a:uFillTx/>
                <a:latin typeface="+mj-lt"/>
                <a:ea typeface="+mj-ea"/>
                <a:cs typeface="+mj-cs"/>
              </a:rPr>
              <a:t>Station Data</a:t>
            </a:r>
            <a:endParaRPr kumimoji="0" lang="zh-CN" altLang="en-US" sz="3200" b="0" i="0" u="none" strike="noStrike" kern="1200" cap="none" spc="0" normalizeH="0" baseline="0" noProof="0" dirty="0">
              <a:ln>
                <a:noFill/>
              </a:ln>
              <a:solidFill>
                <a:schemeClr val="tx2"/>
              </a:solidFill>
              <a:effectLst/>
              <a:uLnTx/>
              <a:uFillTx/>
              <a:latin typeface="+mj-lt"/>
              <a:ea typeface="+mj-ea"/>
              <a:cs typeface="+mj-cs"/>
            </a:endParaRPr>
          </a:p>
        </p:txBody>
      </p:sp>
      <p:pic>
        <p:nvPicPr>
          <p:cNvPr id="8195" name="Picture 3"/>
          <p:cNvPicPr>
            <a:picLocks noChangeAspect="1" noChangeArrowheads="1"/>
          </p:cNvPicPr>
          <p:nvPr/>
        </p:nvPicPr>
        <p:blipFill>
          <a:blip r:embed="rId3" cstate="print"/>
          <a:srcRect/>
          <a:stretch>
            <a:fillRect/>
          </a:stretch>
        </p:blipFill>
        <p:spPr bwMode="auto">
          <a:xfrm>
            <a:off x="1430214" y="876462"/>
            <a:ext cx="5673969" cy="5005380"/>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sp>
        <p:nvSpPr>
          <p:cNvPr id="4" name="标题 1"/>
          <p:cNvSpPr txBox="1">
            <a:spLocks/>
          </p:cNvSpPr>
          <p:nvPr/>
        </p:nvSpPr>
        <p:spPr>
          <a:xfrm>
            <a:off x="515205" y="225915"/>
            <a:ext cx="8229612" cy="720726"/>
          </a:xfrm>
          <a:prstGeom prst="rect">
            <a:avLst/>
          </a:prstGeom>
          <a:noFill/>
          <a:ln w="9525">
            <a:noFill/>
            <a:miter/>
          </a:ln>
        </p:spPr>
        <p:txBody>
          <a:bodyPr anchor="ctr"/>
          <a:lstStyle/>
          <a:p>
            <a:pPr lvl="0" algn="ctr" eaLnBrk="0" fontAlgn="base" hangingPunct="0">
              <a:spcBef>
                <a:spcPct val="0"/>
              </a:spcBef>
              <a:spcAft>
                <a:spcPct val="0"/>
              </a:spcAft>
              <a:buClr>
                <a:srgbClr val="000000"/>
              </a:buClr>
              <a:defRPr/>
            </a:pPr>
            <a:r>
              <a:rPr lang="en-US" altLang="zh-CN" sz="3200" dirty="0"/>
              <a:t>13.2  </a:t>
            </a:r>
            <a:r>
              <a:rPr kumimoji="0" lang="en-US" altLang="zh-CN" sz="3200" b="0" i="0" u="none" strike="noStrike" kern="1200" cap="none" spc="0" normalizeH="0" baseline="0" noProof="0" dirty="0">
                <a:ln>
                  <a:noFill/>
                </a:ln>
                <a:solidFill>
                  <a:schemeClr val="tx2"/>
                </a:solidFill>
                <a:effectLst/>
                <a:uLnTx/>
                <a:uFillTx/>
                <a:latin typeface="+mj-lt"/>
                <a:ea typeface="+mj-ea"/>
                <a:cs typeface="+mj-cs"/>
              </a:rPr>
              <a:t>Station Data</a:t>
            </a:r>
            <a:endParaRPr kumimoji="0" lang="zh-CN" altLang="en-US" sz="3200" b="0" i="0" u="none" strike="noStrike" kern="1200" cap="none" spc="0" normalizeH="0" baseline="0" noProof="0" dirty="0">
              <a:ln>
                <a:noFill/>
              </a:ln>
              <a:solidFill>
                <a:schemeClr val="tx2"/>
              </a:solidFill>
              <a:effectLst/>
              <a:uLnTx/>
              <a:uFillTx/>
              <a:latin typeface="+mj-lt"/>
              <a:ea typeface="+mj-ea"/>
              <a:cs typeface="+mj-cs"/>
            </a:endParaRPr>
          </a:p>
        </p:txBody>
      </p:sp>
      <p:pic>
        <p:nvPicPr>
          <p:cNvPr id="9218" name="Picture 2"/>
          <p:cNvPicPr>
            <a:picLocks noChangeAspect="1" noChangeArrowheads="1"/>
          </p:cNvPicPr>
          <p:nvPr/>
        </p:nvPicPr>
        <p:blipFill>
          <a:blip r:embed="rId3" cstate="print"/>
          <a:srcRect/>
          <a:stretch>
            <a:fillRect/>
          </a:stretch>
        </p:blipFill>
        <p:spPr bwMode="auto">
          <a:xfrm>
            <a:off x="1" y="1195753"/>
            <a:ext cx="9144000" cy="3962401"/>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6726" y="5767751"/>
            <a:ext cx="8229612" cy="747111"/>
          </a:xfrm>
        </p:spPr>
        <p:txBody>
          <a:bodyPr/>
          <a:lstStyle/>
          <a:p>
            <a:endParaRPr lang="zh-CN" altLang="en-US" dirty="0"/>
          </a:p>
        </p:txBody>
      </p:sp>
      <p:sp>
        <p:nvSpPr>
          <p:cNvPr id="4" name="标题 1"/>
          <p:cNvSpPr txBox="1">
            <a:spLocks/>
          </p:cNvSpPr>
          <p:nvPr/>
        </p:nvSpPr>
        <p:spPr>
          <a:xfrm>
            <a:off x="515205" y="225915"/>
            <a:ext cx="8229612" cy="720726"/>
          </a:xfrm>
          <a:prstGeom prst="rect">
            <a:avLst/>
          </a:prstGeom>
          <a:noFill/>
          <a:ln w="9525">
            <a:noFill/>
            <a:miter/>
          </a:ln>
        </p:spPr>
        <p:txBody>
          <a:bodyPr anchor="ctr"/>
          <a:lstStyle/>
          <a:p>
            <a:pPr lvl="0" algn="ctr" eaLnBrk="0" fontAlgn="base" hangingPunct="0">
              <a:spcBef>
                <a:spcPct val="0"/>
              </a:spcBef>
              <a:spcAft>
                <a:spcPct val="0"/>
              </a:spcAft>
              <a:buClr>
                <a:srgbClr val="000000"/>
              </a:buClr>
              <a:defRPr/>
            </a:pPr>
            <a:r>
              <a:rPr lang="en-US" altLang="zh-CN" sz="3200" dirty="0"/>
              <a:t>13.2  </a:t>
            </a:r>
            <a:r>
              <a:rPr kumimoji="0" lang="en-US" altLang="zh-CN" sz="3200" b="0" i="0" u="none" strike="noStrike" kern="1200" cap="none" spc="0" normalizeH="0" baseline="0" noProof="0" dirty="0">
                <a:ln>
                  <a:noFill/>
                </a:ln>
                <a:solidFill>
                  <a:schemeClr val="tx2"/>
                </a:solidFill>
                <a:effectLst/>
                <a:uLnTx/>
                <a:uFillTx/>
                <a:latin typeface="+mj-lt"/>
                <a:ea typeface="+mj-ea"/>
                <a:cs typeface="+mj-cs"/>
              </a:rPr>
              <a:t>Station Data</a:t>
            </a:r>
            <a:endParaRPr kumimoji="0" lang="zh-CN" altLang="en-US" sz="3200" b="0" i="0" u="none" strike="noStrike" kern="1200" cap="none" spc="0" normalizeH="0" baseline="0" noProof="0" dirty="0">
              <a:ln>
                <a:noFill/>
              </a:ln>
              <a:solidFill>
                <a:schemeClr val="tx2"/>
              </a:solidFill>
              <a:effectLst/>
              <a:uLnTx/>
              <a:uFillTx/>
              <a:latin typeface="+mj-lt"/>
              <a:ea typeface="+mj-ea"/>
              <a:cs typeface="+mj-cs"/>
            </a:endParaRPr>
          </a:p>
        </p:txBody>
      </p:sp>
      <p:pic>
        <p:nvPicPr>
          <p:cNvPr id="5" name="Picture 2"/>
          <p:cNvPicPr>
            <a:picLocks noChangeAspect="1" noChangeArrowheads="1"/>
          </p:cNvPicPr>
          <p:nvPr/>
        </p:nvPicPr>
        <p:blipFill>
          <a:blip r:embed="rId3" cstate="print"/>
          <a:srcRect/>
          <a:stretch>
            <a:fillRect/>
          </a:stretch>
        </p:blipFill>
        <p:spPr bwMode="auto">
          <a:xfrm>
            <a:off x="1012330" y="763686"/>
            <a:ext cx="7076548" cy="6094314"/>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6726" y="5767751"/>
            <a:ext cx="8229612" cy="747111"/>
          </a:xfrm>
        </p:spPr>
        <p:txBody>
          <a:bodyPr/>
          <a:lstStyle/>
          <a:p>
            <a:pPr>
              <a:buNone/>
            </a:pPr>
            <a:endParaRPr lang="zh-CN" altLang="en-US" dirty="0"/>
          </a:p>
        </p:txBody>
      </p:sp>
      <p:sp>
        <p:nvSpPr>
          <p:cNvPr id="4" name="标题 1"/>
          <p:cNvSpPr txBox="1">
            <a:spLocks/>
          </p:cNvSpPr>
          <p:nvPr/>
        </p:nvSpPr>
        <p:spPr>
          <a:xfrm>
            <a:off x="515205" y="225915"/>
            <a:ext cx="8229612" cy="720726"/>
          </a:xfrm>
          <a:prstGeom prst="rect">
            <a:avLst/>
          </a:prstGeom>
          <a:noFill/>
          <a:ln w="9525">
            <a:noFill/>
            <a:miter/>
          </a:ln>
        </p:spPr>
        <p:txBody>
          <a:bodyPr anchor="ctr"/>
          <a:lstStyle/>
          <a:p>
            <a:pPr lvl="0" algn="ctr" eaLnBrk="0" fontAlgn="base" hangingPunct="0">
              <a:spcBef>
                <a:spcPct val="0"/>
              </a:spcBef>
              <a:spcAft>
                <a:spcPct val="0"/>
              </a:spcAft>
              <a:buClr>
                <a:srgbClr val="000000"/>
              </a:buClr>
              <a:defRPr/>
            </a:pPr>
            <a:r>
              <a:rPr lang="en-US" altLang="zh-CN" sz="3200" dirty="0"/>
              <a:t>13.2  </a:t>
            </a:r>
            <a:r>
              <a:rPr kumimoji="0" lang="en-US" altLang="zh-CN" sz="3200" b="0" i="0" u="none" strike="noStrike" kern="1200" cap="none" spc="0" normalizeH="0" baseline="0" noProof="0" dirty="0">
                <a:ln>
                  <a:noFill/>
                </a:ln>
                <a:solidFill>
                  <a:schemeClr val="tx2"/>
                </a:solidFill>
                <a:effectLst/>
                <a:uLnTx/>
                <a:uFillTx/>
                <a:latin typeface="+mj-lt"/>
                <a:ea typeface="+mj-ea"/>
                <a:cs typeface="+mj-cs"/>
              </a:rPr>
              <a:t>Station Data</a:t>
            </a:r>
            <a:endParaRPr kumimoji="0" lang="zh-CN" altLang="en-US" sz="3200" b="0" i="0" u="none" strike="noStrike" kern="1200" cap="none" spc="0" normalizeH="0" baseline="0" noProof="0" dirty="0">
              <a:ln>
                <a:noFill/>
              </a:ln>
              <a:solidFill>
                <a:schemeClr val="tx2"/>
              </a:solidFill>
              <a:effectLst/>
              <a:uLnTx/>
              <a:uFillTx/>
              <a:latin typeface="+mj-lt"/>
              <a:ea typeface="+mj-ea"/>
              <a:cs typeface="+mj-cs"/>
            </a:endParaRPr>
          </a:p>
        </p:txBody>
      </p:sp>
      <p:pic>
        <p:nvPicPr>
          <p:cNvPr id="11266" name="Picture 2"/>
          <p:cNvPicPr>
            <a:picLocks noChangeAspect="1" noChangeArrowheads="1"/>
          </p:cNvPicPr>
          <p:nvPr/>
        </p:nvPicPr>
        <p:blipFill>
          <a:blip r:embed="rId3" cstate="print"/>
          <a:srcRect/>
          <a:stretch>
            <a:fillRect/>
          </a:stretch>
        </p:blipFill>
        <p:spPr bwMode="auto">
          <a:xfrm>
            <a:off x="756141" y="867509"/>
            <a:ext cx="7953656" cy="4923692"/>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466726" y="145635"/>
            <a:ext cx="3808055" cy="3439965"/>
          </a:xfrm>
          <a:prstGeom prst="rect">
            <a:avLst/>
          </a:prstGeom>
        </p:spPr>
      </p:pic>
      <p:pic>
        <p:nvPicPr>
          <p:cNvPr id="5" name="图片 4"/>
          <p:cNvPicPr>
            <a:picLocks noChangeAspect="1"/>
          </p:cNvPicPr>
          <p:nvPr/>
        </p:nvPicPr>
        <p:blipFill>
          <a:blip r:embed="rId3"/>
          <a:stretch>
            <a:fillRect/>
          </a:stretch>
        </p:blipFill>
        <p:spPr>
          <a:xfrm>
            <a:off x="4759200" y="145634"/>
            <a:ext cx="3751891" cy="3401951"/>
          </a:xfrm>
          <a:prstGeom prst="rect">
            <a:avLst/>
          </a:prstGeom>
        </p:spPr>
      </p:pic>
      <p:pic>
        <p:nvPicPr>
          <p:cNvPr id="6" name="图片 5"/>
          <p:cNvPicPr>
            <a:picLocks noChangeAspect="1"/>
          </p:cNvPicPr>
          <p:nvPr/>
        </p:nvPicPr>
        <p:blipFill>
          <a:blip r:embed="rId4"/>
          <a:stretch>
            <a:fillRect/>
          </a:stretch>
        </p:blipFill>
        <p:spPr>
          <a:xfrm>
            <a:off x="599240" y="3519404"/>
            <a:ext cx="3710368" cy="3323142"/>
          </a:xfrm>
          <a:prstGeom prst="rect">
            <a:avLst/>
          </a:prstGeom>
        </p:spPr>
      </p:pic>
      <p:pic>
        <p:nvPicPr>
          <p:cNvPr id="7" name="图片 6"/>
          <p:cNvPicPr>
            <a:picLocks noChangeAspect="1"/>
          </p:cNvPicPr>
          <p:nvPr/>
        </p:nvPicPr>
        <p:blipFill>
          <a:blip r:embed="rId5"/>
          <a:stretch>
            <a:fillRect/>
          </a:stretch>
        </p:blipFill>
        <p:spPr>
          <a:xfrm>
            <a:off x="4860839" y="3547585"/>
            <a:ext cx="3543096" cy="3220415"/>
          </a:xfrm>
          <a:prstGeom prst="rect">
            <a:avLst/>
          </a:prstGeom>
        </p:spPr>
      </p:pic>
    </p:spTree>
    <p:extLst>
      <p:ext uri="{BB962C8B-B14F-4D97-AF65-F5344CB8AC3E}">
        <p14:creationId xmlns:p14="http://schemas.microsoft.com/office/powerpoint/2010/main" val="440243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365925" y="1261934"/>
            <a:ext cx="8229600" cy="4233395"/>
          </a:xfrm>
          <a:prstGeom prst="rect">
            <a:avLst/>
          </a:prstGeom>
        </p:spPr>
      </p:pic>
    </p:spTree>
    <p:extLst>
      <p:ext uri="{BB962C8B-B14F-4D97-AF65-F5344CB8AC3E}">
        <p14:creationId xmlns:p14="http://schemas.microsoft.com/office/powerpoint/2010/main" val="24578742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7" y="198017"/>
            <a:ext cx="8229612" cy="720726"/>
          </a:xfrm>
        </p:spPr>
        <p:txBody>
          <a:bodyPr/>
          <a:lstStyle/>
          <a:p>
            <a:r>
              <a:rPr lang="en-US" altLang="zh-CN" dirty="0">
                <a:solidFill>
                  <a:srgbClr val="0070C0"/>
                </a:solidFill>
              </a:rPr>
              <a:t>13</a:t>
            </a:r>
            <a:r>
              <a:rPr lang="zh-CN" altLang="en-US" dirty="0">
                <a:solidFill>
                  <a:srgbClr val="0070C0"/>
                </a:solidFill>
              </a:rPr>
              <a:t>.</a:t>
            </a:r>
            <a:r>
              <a:rPr lang="en-US" altLang="zh-CN" dirty="0">
                <a:solidFill>
                  <a:srgbClr val="0070C0"/>
                </a:solidFill>
              </a:rPr>
              <a:t>3  Use correct China map</a:t>
            </a:r>
          </a:p>
        </p:txBody>
      </p:sp>
      <p:sp>
        <p:nvSpPr>
          <p:cNvPr id="3" name="内容占位符 2"/>
          <p:cNvSpPr>
            <a:spLocks noGrp="1"/>
          </p:cNvSpPr>
          <p:nvPr>
            <p:ph idx="1"/>
          </p:nvPr>
        </p:nvSpPr>
        <p:spPr>
          <a:xfrm>
            <a:off x="419605" y="829558"/>
            <a:ext cx="8276734" cy="5665509"/>
          </a:xfrm>
        </p:spPr>
        <p:txBody>
          <a:bodyPr/>
          <a:lstStyle/>
          <a:p>
            <a:pPr marL="0" indent="0">
              <a:buNone/>
            </a:pPr>
            <a:r>
              <a:rPr lang="en-US" altLang="zh-CN" sz="2000" b="1" dirty="0" err="1">
                <a:solidFill>
                  <a:srgbClr val="0070C0"/>
                </a:solidFill>
              </a:rPr>
              <a:t>mpDataBaseVersion</a:t>
            </a:r>
            <a:r>
              <a:rPr lang="en-US" altLang="zh-CN" sz="2000" b="1" dirty="0">
                <a:solidFill>
                  <a:srgbClr val="0070C0"/>
                </a:solidFill>
              </a:rPr>
              <a:t> (</a:t>
            </a:r>
            <a:r>
              <a:rPr lang="en-US" altLang="zh-CN" sz="2000" b="1" dirty="0" err="1">
                <a:solidFill>
                  <a:srgbClr val="0070C0"/>
                </a:solidFill>
              </a:rPr>
              <a:t>MapPlot</a:t>
            </a:r>
            <a:r>
              <a:rPr lang="en-US" altLang="zh-CN" sz="2000" b="1" dirty="0">
                <a:solidFill>
                  <a:srgbClr val="0070C0"/>
                </a:solidFill>
              </a:rPr>
              <a:t>)</a:t>
            </a:r>
          </a:p>
          <a:p>
            <a:pPr marL="0" indent="0">
              <a:buNone/>
            </a:pPr>
            <a:r>
              <a:rPr lang="en-US" altLang="zh-CN" sz="1800" dirty="0"/>
              <a:t>This resource of type </a:t>
            </a:r>
            <a:r>
              <a:rPr lang="en-US" altLang="zh-CN" sz="1800" dirty="0" err="1"/>
              <a:t>NhlTMapDataBaseVersion</a:t>
            </a:r>
            <a:r>
              <a:rPr lang="en-US" altLang="zh-CN" sz="1800" dirty="0"/>
              <a:t> determines which database version </a:t>
            </a:r>
            <a:r>
              <a:rPr lang="en-US" altLang="zh-CN" sz="1800" dirty="0" err="1"/>
              <a:t>MapPlot</a:t>
            </a:r>
            <a:r>
              <a:rPr lang="en-US" altLang="zh-CN" sz="1800" dirty="0"/>
              <a:t> should use. Currently there are </a:t>
            </a:r>
            <a:r>
              <a:rPr lang="en-US" altLang="zh-CN" sz="1800" i="1" u="sng" dirty="0"/>
              <a:t>four choices</a:t>
            </a:r>
            <a:r>
              <a:rPr lang="en-US" altLang="zh-CN" sz="1800" dirty="0"/>
              <a:t>: </a:t>
            </a:r>
          </a:p>
          <a:p>
            <a:pPr marL="0" indent="0">
              <a:buNone/>
            </a:pPr>
            <a:r>
              <a:rPr lang="en-US" altLang="zh-CN" sz="1800" dirty="0">
                <a:solidFill>
                  <a:srgbClr val="00B0F0"/>
                </a:solidFill>
              </a:rPr>
              <a:t>(1) Ncarg4_0 (alias: </a:t>
            </a:r>
            <a:r>
              <a:rPr lang="en-US" altLang="zh-CN" sz="1800" dirty="0" err="1">
                <a:solidFill>
                  <a:srgbClr val="00B0F0"/>
                </a:solidFill>
              </a:rPr>
              <a:t>LowRes</a:t>
            </a:r>
            <a:r>
              <a:rPr lang="en-US" altLang="zh-CN" sz="1800" dirty="0">
                <a:solidFill>
                  <a:srgbClr val="00B0F0"/>
                </a:solidFill>
              </a:rPr>
              <a:t>)</a:t>
            </a:r>
          </a:p>
          <a:p>
            <a:pPr marL="0" indent="0">
              <a:buNone/>
            </a:pPr>
            <a:r>
              <a:rPr lang="en-US" altLang="zh-CN" sz="1800" dirty="0">
                <a:solidFill>
                  <a:srgbClr val="00B0F0"/>
                </a:solidFill>
              </a:rPr>
              <a:t>(2) Ncarg4_1 (alias: </a:t>
            </a:r>
            <a:r>
              <a:rPr lang="en-US" altLang="zh-CN" sz="1800" dirty="0" err="1">
                <a:solidFill>
                  <a:srgbClr val="00B0F0"/>
                </a:solidFill>
              </a:rPr>
              <a:t>MediumRes</a:t>
            </a:r>
            <a:r>
              <a:rPr lang="en-US" altLang="zh-CN" sz="1800" dirty="0">
                <a:solidFill>
                  <a:srgbClr val="00B0F0"/>
                </a:solidFill>
              </a:rPr>
              <a:t>) </a:t>
            </a:r>
          </a:p>
          <a:p>
            <a:pPr marL="0" indent="0">
              <a:buNone/>
            </a:pPr>
            <a:r>
              <a:rPr lang="en-US" altLang="zh-CN" sz="1800" dirty="0"/>
              <a:t>     The datasets available are: </a:t>
            </a:r>
          </a:p>
          <a:p>
            <a:pPr marL="715963" indent="0">
              <a:buNone/>
            </a:pPr>
            <a:r>
              <a:rPr lang="en-US" altLang="zh-CN" sz="1800" dirty="0">
                <a:solidFill>
                  <a:srgbClr val="00B050"/>
                </a:solidFill>
              </a:rPr>
              <a:t>Earth..1 </a:t>
            </a:r>
            <a:r>
              <a:rPr lang="en-US" altLang="zh-CN" sz="1800" dirty="0"/>
              <a:t>(includes national and US state boundaries) </a:t>
            </a:r>
          </a:p>
          <a:p>
            <a:pPr marL="715963" indent="0">
              <a:buNone/>
            </a:pPr>
            <a:r>
              <a:rPr lang="en-US" altLang="zh-CN" sz="1800" dirty="0">
                <a:solidFill>
                  <a:srgbClr val="00B050"/>
                </a:solidFill>
              </a:rPr>
              <a:t>Earth..2</a:t>
            </a:r>
            <a:r>
              <a:rPr lang="en-US" altLang="zh-CN" sz="1800" dirty="0"/>
              <a:t> (includes, national, Canadian provincial, US and Mexican state, and US county boundaries) </a:t>
            </a:r>
          </a:p>
          <a:p>
            <a:pPr marL="715963" indent="0">
              <a:buNone/>
            </a:pPr>
            <a:r>
              <a:rPr lang="en-US" altLang="zh-CN" sz="1800" dirty="0">
                <a:solidFill>
                  <a:srgbClr val="00B050"/>
                </a:solidFill>
              </a:rPr>
              <a:t>Earth..3 </a:t>
            </a:r>
            <a:r>
              <a:rPr lang="en-US" altLang="zh-CN" sz="1800" dirty="0"/>
              <a:t>(includes, national, Canadian provincial, US and Mexican state, and US climate division boundaries) </a:t>
            </a:r>
          </a:p>
          <a:p>
            <a:pPr marL="715963" indent="0">
              <a:buNone/>
            </a:pPr>
            <a:r>
              <a:rPr lang="en-US" altLang="zh-CN" sz="1800" dirty="0">
                <a:solidFill>
                  <a:srgbClr val="00B050"/>
                </a:solidFill>
              </a:rPr>
              <a:t>Earth..4 </a:t>
            </a:r>
            <a:r>
              <a:rPr lang="en-US" altLang="zh-CN" sz="1800" dirty="0"/>
              <a:t>(includes US, Canadian, Mexican, Chinese, Indian, Brazilian, and Australian state/provincial boundaries and US county boundaries.) </a:t>
            </a:r>
          </a:p>
          <a:p>
            <a:pPr marL="0" indent="0">
              <a:buNone/>
            </a:pPr>
            <a:r>
              <a:rPr lang="en-US" altLang="zh-CN" sz="1800" dirty="0">
                <a:solidFill>
                  <a:srgbClr val="00B0F0"/>
                </a:solidFill>
              </a:rPr>
              <a:t>(3) RANGS_GSHHS (aliases: </a:t>
            </a:r>
            <a:r>
              <a:rPr lang="en-US" altLang="zh-CN" sz="1800" dirty="0" err="1">
                <a:solidFill>
                  <a:srgbClr val="00B0F0"/>
                </a:solidFill>
              </a:rPr>
              <a:t>HighRes</a:t>
            </a:r>
            <a:r>
              <a:rPr lang="en-US" altLang="zh-CN" sz="1800" dirty="0">
                <a:solidFill>
                  <a:srgbClr val="00B0F0"/>
                </a:solidFill>
              </a:rPr>
              <a:t>, RANGS)</a:t>
            </a:r>
          </a:p>
          <a:p>
            <a:pPr marL="0" indent="0">
              <a:buNone/>
            </a:pPr>
            <a:r>
              <a:rPr lang="en-US" altLang="zh-CN" sz="1800" dirty="0">
                <a:solidFill>
                  <a:srgbClr val="00B0F0"/>
                </a:solidFill>
              </a:rPr>
              <a:t>(4) Dynamic</a:t>
            </a:r>
          </a:p>
          <a:p>
            <a:pPr marL="0" indent="0">
              <a:buNone/>
            </a:pPr>
            <a:endParaRPr lang="en-US" altLang="zh-CN" sz="1800" dirty="0"/>
          </a:p>
          <a:p>
            <a:pPr marL="0" indent="0">
              <a:buNone/>
            </a:pPr>
            <a:endParaRPr lang="en-US" altLang="zh-CN" sz="1800" dirty="0">
              <a:solidFill>
                <a:srgbClr val="00B0F0"/>
              </a:solidFill>
            </a:endParaRPr>
          </a:p>
          <a:p>
            <a:pPr marL="0" indent="0">
              <a:buNone/>
            </a:pPr>
            <a:endParaRPr lang="en-US" altLang="zh-CN" sz="1800" dirty="0"/>
          </a:p>
        </p:txBody>
      </p:sp>
    </p:spTree>
    <p:extLst>
      <p:ext uri="{BB962C8B-B14F-4D97-AF65-F5344CB8AC3E}">
        <p14:creationId xmlns:p14="http://schemas.microsoft.com/office/powerpoint/2010/main" val="41367311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7" y="198017"/>
            <a:ext cx="8229612" cy="720726"/>
          </a:xfrm>
        </p:spPr>
        <p:txBody>
          <a:bodyPr/>
          <a:lstStyle/>
          <a:p>
            <a:r>
              <a:rPr lang="en-US" altLang="zh-CN" dirty="0">
                <a:solidFill>
                  <a:srgbClr val="0070C0"/>
                </a:solidFill>
              </a:rPr>
              <a:t>13</a:t>
            </a:r>
            <a:r>
              <a:rPr lang="zh-CN" altLang="en-US" dirty="0">
                <a:solidFill>
                  <a:srgbClr val="0070C0"/>
                </a:solidFill>
              </a:rPr>
              <a:t>.</a:t>
            </a:r>
            <a:r>
              <a:rPr lang="en-US" altLang="zh-CN" dirty="0">
                <a:solidFill>
                  <a:srgbClr val="0070C0"/>
                </a:solidFill>
              </a:rPr>
              <a:t>3  Use correct China map</a:t>
            </a:r>
          </a:p>
        </p:txBody>
      </p:sp>
      <p:sp>
        <p:nvSpPr>
          <p:cNvPr id="3" name="内容占位符 2"/>
          <p:cNvSpPr>
            <a:spLocks noGrp="1"/>
          </p:cNvSpPr>
          <p:nvPr>
            <p:ph idx="1"/>
          </p:nvPr>
        </p:nvSpPr>
        <p:spPr>
          <a:xfrm>
            <a:off x="419605" y="829558"/>
            <a:ext cx="8276734" cy="5665509"/>
          </a:xfrm>
        </p:spPr>
        <p:txBody>
          <a:bodyPr/>
          <a:lstStyle/>
          <a:p>
            <a:pPr marL="0" indent="0">
              <a:buNone/>
            </a:pPr>
            <a:r>
              <a:rPr lang="en-US" altLang="zh-CN" sz="2000" b="1" dirty="0" err="1">
                <a:solidFill>
                  <a:srgbClr val="0070C0"/>
                </a:solidFill>
              </a:rPr>
              <a:t>mpOutlineBoundarySets</a:t>
            </a:r>
            <a:endParaRPr lang="en-US" altLang="zh-CN" sz="2000" b="1" dirty="0">
              <a:solidFill>
                <a:srgbClr val="0070C0"/>
              </a:solidFill>
            </a:endParaRPr>
          </a:p>
          <a:p>
            <a:pPr marL="0" indent="0">
              <a:buNone/>
            </a:pPr>
            <a:r>
              <a:rPr lang="en-US" altLang="zh-CN" sz="2000" dirty="0"/>
              <a:t>You set this resource to specify the basic boundary set used to render area outlines. Given the basic boundaries, you can then add other outline areas by specifying area names in the </a:t>
            </a:r>
            <a:r>
              <a:rPr lang="en-US" altLang="zh-CN" sz="2000" i="1" u="sng" dirty="0" err="1">
                <a:solidFill>
                  <a:srgbClr val="0070C0"/>
                </a:solidFill>
              </a:rPr>
              <a:t>mpOutlineSpecifiers</a:t>
            </a:r>
            <a:r>
              <a:rPr lang="en-US" altLang="zh-CN" sz="2000" dirty="0"/>
              <a:t> string array resource. </a:t>
            </a:r>
          </a:p>
          <a:p>
            <a:pPr marL="0" indent="0">
              <a:buNone/>
            </a:pPr>
            <a:r>
              <a:rPr lang="en-US" altLang="zh-CN" sz="2000" dirty="0"/>
              <a:t>There are six choices: </a:t>
            </a:r>
          </a:p>
          <a:p>
            <a:pPr marL="1441450" indent="-457200">
              <a:buAutoNum type="arabicParenBoth"/>
            </a:pPr>
            <a:r>
              <a:rPr lang="en-US" altLang="zh-CN" sz="2000" dirty="0" err="1">
                <a:solidFill>
                  <a:srgbClr val="00B0F0"/>
                </a:solidFill>
              </a:rPr>
              <a:t>NoBoundaries</a:t>
            </a:r>
            <a:r>
              <a:rPr lang="en-US" altLang="zh-CN" sz="2000" dirty="0">
                <a:solidFill>
                  <a:srgbClr val="00B0F0"/>
                </a:solidFill>
              </a:rPr>
              <a:t> </a:t>
            </a:r>
            <a:r>
              <a:rPr lang="zh-CN" altLang="en-US" sz="2000" dirty="0">
                <a:solidFill>
                  <a:srgbClr val="00B0F0"/>
                </a:solidFill>
              </a:rPr>
              <a:t>：</a:t>
            </a:r>
            <a:r>
              <a:rPr lang="en-US" altLang="zh-CN" sz="2000" dirty="0" err="1"/>
              <a:t>MapPlot</a:t>
            </a:r>
            <a:r>
              <a:rPr lang="en-US" altLang="zh-CN" sz="2000" dirty="0"/>
              <a:t> will draw area outlines only for areas specified by name in </a:t>
            </a:r>
            <a:r>
              <a:rPr lang="en-US" altLang="zh-CN" sz="2000" i="1" u="sng" dirty="0" err="1">
                <a:solidFill>
                  <a:srgbClr val="0070C0"/>
                </a:solidFill>
              </a:rPr>
              <a:t>mpOutlineSpecifiers</a:t>
            </a:r>
            <a:r>
              <a:rPr lang="en-US" altLang="zh-CN" sz="2000" dirty="0"/>
              <a:t>. </a:t>
            </a:r>
          </a:p>
          <a:p>
            <a:pPr marL="984250" indent="0">
              <a:buNone/>
            </a:pPr>
            <a:r>
              <a:rPr lang="en-US" altLang="zh-CN" sz="2000" dirty="0">
                <a:solidFill>
                  <a:srgbClr val="00B0F0"/>
                </a:solidFill>
              </a:rPr>
              <a:t>(2) Geophysical</a:t>
            </a:r>
          </a:p>
          <a:p>
            <a:pPr marL="984250" indent="0">
              <a:buNone/>
            </a:pPr>
            <a:r>
              <a:rPr lang="en-US" altLang="zh-CN" sz="2000" dirty="0">
                <a:solidFill>
                  <a:srgbClr val="00B0F0"/>
                </a:solidFill>
              </a:rPr>
              <a:t>(3) National </a:t>
            </a:r>
          </a:p>
          <a:p>
            <a:pPr marL="984250" indent="0">
              <a:buNone/>
            </a:pPr>
            <a:r>
              <a:rPr lang="en-US" altLang="zh-CN" sz="2000" dirty="0">
                <a:solidFill>
                  <a:srgbClr val="00B0F0"/>
                </a:solidFill>
              </a:rPr>
              <a:t>(4) </a:t>
            </a:r>
            <a:r>
              <a:rPr lang="en-US" altLang="zh-CN" sz="2000" dirty="0" err="1">
                <a:solidFill>
                  <a:srgbClr val="00B0F0"/>
                </a:solidFill>
              </a:rPr>
              <a:t>USStates</a:t>
            </a:r>
            <a:r>
              <a:rPr lang="en-US" altLang="zh-CN" sz="2000" dirty="0">
                <a:solidFill>
                  <a:srgbClr val="00B0F0"/>
                </a:solidFill>
              </a:rPr>
              <a:t> </a:t>
            </a:r>
          </a:p>
          <a:p>
            <a:pPr marL="984250" indent="0">
              <a:buNone/>
            </a:pPr>
            <a:r>
              <a:rPr lang="en-US" altLang="zh-CN" sz="2000" dirty="0">
                <a:solidFill>
                  <a:srgbClr val="00B0F0"/>
                </a:solidFill>
              </a:rPr>
              <a:t>(5) </a:t>
            </a:r>
            <a:r>
              <a:rPr lang="en-US" altLang="zh-CN" sz="2000" dirty="0" err="1">
                <a:solidFill>
                  <a:srgbClr val="00B0F0"/>
                </a:solidFill>
              </a:rPr>
              <a:t>GeophysicalAndUSStates</a:t>
            </a:r>
            <a:r>
              <a:rPr lang="en-US" altLang="zh-CN" sz="2000" dirty="0">
                <a:solidFill>
                  <a:srgbClr val="00B0F0"/>
                </a:solidFill>
              </a:rPr>
              <a:t> </a:t>
            </a:r>
          </a:p>
          <a:p>
            <a:pPr marL="984250" indent="0">
              <a:buNone/>
            </a:pPr>
            <a:r>
              <a:rPr lang="en-US" altLang="zh-CN" sz="2000" dirty="0">
                <a:solidFill>
                  <a:srgbClr val="00B0F0"/>
                </a:solidFill>
              </a:rPr>
              <a:t>(6) </a:t>
            </a:r>
            <a:r>
              <a:rPr lang="en-US" altLang="zh-CN" sz="2000" dirty="0" err="1">
                <a:solidFill>
                  <a:srgbClr val="00B0F0"/>
                </a:solidFill>
              </a:rPr>
              <a:t>AllBoundaries</a:t>
            </a:r>
            <a:endParaRPr lang="en-US" altLang="zh-CN" sz="2000" dirty="0">
              <a:solidFill>
                <a:srgbClr val="00B0F0"/>
              </a:solidFill>
            </a:endParaRPr>
          </a:p>
          <a:p>
            <a:pPr marL="0" indent="0">
              <a:buNone/>
            </a:pPr>
            <a:endParaRPr lang="en-US" altLang="zh-CN" sz="1800" dirty="0"/>
          </a:p>
          <a:p>
            <a:pPr marL="0" indent="0">
              <a:buNone/>
            </a:pPr>
            <a:endParaRPr lang="en-US" altLang="zh-CN" sz="1800" dirty="0">
              <a:solidFill>
                <a:srgbClr val="00B0F0"/>
              </a:solidFill>
            </a:endParaRPr>
          </a:p>
          <a:p>
            <a:pPr marL="0" indent="0">
              <a:buNone/>
            </a:pPr>
            <a:endParaRPr lang="en-US" altLang="zh-CN" sz="1800" dirty="0"/>
          </a:p>
        </p:txBody>
      </p:sp>
    </p:spTree>
    <p:extLst>
      <p:ext uri="{BB962C8B-B14F-4D97-AF65-F5344CB8AC3E}">
        <p14:creationId xmlns:p14="http://schemas.microsoft.com/office/powerpoint/2010/main" val="32638241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8" name="内容占位符 7"/>
          <p:cNvPicPr>
            <a:picLocks noGrp="1" noChangeAspect="1"/>
          </p:cNvPicPr>
          <p:nvPr>
            <p:ph idx="1"/>
          </p:nvPr>
        </p:nvPicPr>
        <p:blipFill>
          <a:blip r:embed="rId3"/>
          <a:stretch>
            <a:fillRect/>
          </a:stretch>
        </p:blipFill>
        <p:spPr>
          <a:xfrm>
            <a:off x="641022" y="56560"/>
            <a:ext cx="8275581" cy="6756077"/>
          </a:xfrm>
          <a:prstGeom prst="rect">
            <a:avLst/>
          </a:prstGeom>
        </p:spPr>
      </p:pic>
    </p:spTree>
    <p:extLst>
      <p:ext uri="{BB962C8B-B14F-4D97-AF65-F5344CB8AC3E}">
        <p14:creationId xmlns:p14="http://schemas.microsoft.com/office/powerpoint/2010/main" val="1935622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C7D128-CEBE-4466-9120-6E49C2793E84}"/>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C29F22C4-066D-4B5D-A87C-823A263E8A38}"/>
              </a:ext>
            </a:extLst>
          </p:cNvPr>
          <p:cNvPicPr>
            <a:picLocks noGrp="1" noChangeAspect="1"/>
          </p:cNvPicPr>
          <p:nvPr>
            <p:ph idx="1"/>
          </p:nvPr>
        </p:nvPicPr>
        <p:blipFill>
          <a:blip r:embed="rId2"/>
          <a:stretch>
            <a:fillRect/>
          </a:stretch>
        </p:blipFill>
        <p:spPr>
          <a:xfrm>
            <a:off x="457194" y="891620"/>
            <a:ext cx="8229611" cy="5201204"/>
          </a:xfrm>
          <a:prstGeom prst="rect">
            <a:avLst/>
          </a:prstGeom>
        </p:spPr>
      </p:pic>
    </p:spTree>
    <p:extLst>
      <p:ext uri="{BB962C8B-B14F-4D97-AF65-F5344CB8AC3E}">
        <p14:creationId xmlns:p14="http://schemas.microsoft.com/office/powerpoint/2010/main" val="27935606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a:blip r:embed="rId3"/>
          <a:stretch>
            <a:fillRect/>
          </a:stretch>
        </p:blipFill>
        <p:spPr>
          <a:xfrm>
            <a:off x="209988" y="193250"/>
            <a:ext cx="8922567" cy="6603742"/>
          </a:xfrm>
          <a:prstGeom prst="rect">
            <a:avLst/>
          </a:prstGeom>
        </p:spPr>
      </p:pic>
    </p:spTree>
    <p:extLst>
      <p:ext uri="{BB962C8B-B14F-4D97-AF65-F5344CB8AC3E}">
        <p14:creationId xmlns:p14="http://schemas.microsoft.com/office/powerpoint/2010/main" val="10349032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609419" y="33498"/>
            <a:ext cx="8371607" cy="6824502"/>
          </a:xfrm>
          <a:prstGeom prst="rect">
            <a:avLst/>
          </a:prstGeom>
        </p:spPr>
      </p:pic>
      <p:sp>
        <p:nvSpPr>
          <p:cNvPr id="5" name="矩形 4"/>
          <p:cNvSpPr/>
          <p:nvPr/>
        </p:nvSpPr>
        <p:spPr>
          <a:xfrm>
            <a:off x="113121" y="5434255"/>
            <a:ext cx="5797485" cy="369332"/>
          </a:xfrm>
          <a:prstGeom prst="rect">
            <a:avLst/>
          </a:prstGeom>
          <a:solidFill>
            <a:schemeClr val="accent1"/>
          </a:solidFill>
        </p:spPr>
        <p:txBody>
          <a:bodyPr wrap="square">
            <a:spAutoFit/>
          </a:bodyPr>
          <a:lstStyle/>
          <a:p>
            <a:r>
              <a:rPr lang="en-US" altLang="zh-CN" dirty="0" err="1">
                <a:solidFill>
                  <a:srgbClr val="000000"/>
                </a:solidFill>
                <a:latin typeface="Consolas" panose="020B0609020204030204" pitchFamily="49" charset="0"/>
              </a:rPr>
              <a:t>res.mpOutlineSpecifiers</a:t>
            </a:r>
            <a:r>
              <a:rPr lang="en-US" altLang="zh-CN" dirty="0">
                <a:solidFill>
                  <a:srgbClr val="000000"/>
                </a:solidFill>
                <a:latin typeface="Consolas" panose="020B0609020204030204" pitchFamily="49" charset="0"/>
              </a:rPr>
              <a:t>=</a:t>
            </a:r>
            <a:r>
              <a:rPr lang="en-US" altLang="zh-CN" dirty="0">
                <a:solidFill>
                  <a:srgbClr val="A31515"/>
                </a:solidFill>
                <a:latin typeface="Consolas" panose="020B0609020204030204" pitchFamily="49" charset="0"/>
              </a:rPr>
              <a:t>‘</a:t>
            </a:r>
            <a:r>
              <a:rPr lang="en-US" altLang="zh-CN" dirty="0" err="1">
                <a:solidFill>
                  <a:srgbClr val="A31515"/>
                </a:solidFill>
                <a:latin typeface="Consolas" panose="020B0609020204030204" pitchFamily="49" charset="0"/>
              </a:rPr>
              <a:t>China:Provinces</a:t>
            </a:r>
            <a:r>
              <a:rPr lang="en-US" altLang="zh-CN" dirty="0">
                <a:solidFill>
                  <a:srgbClr val="A31515"/>
                </a:solidFill>
                <a:latin typeface="Consolas" panose="020B0609020204030204" pitchFamily="49" charset="0"/>
              </a:rPr>
              <a:t>’</a:t>
            </a:r>
            <a:r>
              <a:rPr lang="en-US" altLang="zh-CN" dirty="0">
                <a:solidFill>
                  <a:srgbClr val="000000"/>
                </a:solidFill>
                <a:latin typeface="Consolas" panose="020B0609020204030204" pitchFamily="49" charset="0"/>
              </a:rPr>
              <a:t> </a:t>
            </a:r>
          </a:p>
        </p:txBody>
      </p:sp>
    </p:spTree>
    <p:extLst>
      <p:ext uri="{BB962C8B-B14F-4D97-AF65-F5344CB8AC3E}">
        <p14:creationId xmlns:p14="http://schemas.microsoft.com/office/powerpoint/2010/main" val="29013558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a:blip r:embed="rId3"/>
          <a:stretch>
            <a:fillRect/>
          </a:stretch>
        </p:blipFill>
        <p:spPr>
          <a:xfrm>
            <a:off x="647815" y="0"/>
            <a:ext cx="8209083" cy="6791370"/>
          </a:xfrm>
          <a:prstGeom prst="rect">
            <a:avLst/>
          </a:prstGeom>
        </p:spPr>
      </p:pic>
      <p:sp>
        <p:nvSpPr>
          <p:cNvPr id="7" name="矩形 6"/>
          <p:cNvSpPr/>
          <p:nvPr/>
        </p:nvSpPr>
        <p:spPr>
          <a:xfrm>
            <a:off x="113121" y="5434255"/>
            <a:ext cx="5797485" cy="369332"/>
          </a:xfrm>
          <a:prstGeom prst="rect">
            <a:avLst/>
          </a:prstGeom>
          <a:solidFill>
            <a:schemeClr val="accent1"/>
          </a:solidFill>
        </p:spPr>
        <p:txBody>
          <a:bodyPr wrap="square">
            <a:spAutoFit/>
          </a:bodyPr>
          <a:lstStyle/>
          <a:p>
            <a:r>
              <a:rPr lang="en-US" altLang="zh-CN" dirty="0" err="1"/>
              <a:t>res.mpOutlineBoundarySets</a:t>
            </a:r>
            <a:r>
              <a:rPr lang="en-US" altLang="zh-CN" dirty="0"/>
              <a:t> = </a:t>
            </a:r>
            <a:r>
              <a:rPr lang="en-US" altLang="zh-CN" dirty="0">
                <a:solidFill>
                  <a:srgbClr val="C00000"/>
                </a:solidFill>
              </a:rPr>
              <a:t>'</a:t>
            </a:r>
            <a:r>
              <a:rPr lang="en-US" altLang="zh-CN" dirty="0" err="1">
                <a:solidFill>
                  <a:srgbClr val="C00000"/>
                </a:solidFill>
              </a:rPr>
              <a:t>AllBoundaries</a:t>
            </a:r>
            <a:r>
              <a:rPr lang="en-US" altLang="zh-CN" dirty="0">
                <a:solidFill>
                  <a:srgbClr val="C00000"/>
                </a:solidFill>
              </a:rPr>
              <a:t> '</a:t>
            </a:r>
          </a:p>
        </p:txBody>
      </p:sp>
    </p:spTree>
    <p:extLst>
      <p:ext uri="{BB962C8B-B14F-4D97-AF65-F5344CB8AC3E}">
        <p14:creationId xmlns:p14="http://schemas.microsoft.com/office/powerpoint/2010/main" val="19041434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7" y="198017"/>
            <a:ext cx="8229612" cy="720726"/>
          </a:xfrm>
        </p:spPr>
        <p:txBody>
          <a:bodyPr/>
          <a:lstStyle/>
          <a:p>
            <a:r>
              <a:rPr lang="en-US" altLang="zh-CN" dirty="0">
                <a:solidFill>
                  <a:srgbClr val="0070C0"/>
                </a:solidFill>
              </a:rPr>
              <a:t>13</a:t>
            </a:r>
            <a:r>
              <a:rPr lang="zh-CN" altLang="en-US" dirty="0">
                <a:solidFill>
                  <a:srgbClr val="0070C0"/>
                </a:solidFill>
              </a:rPr>
              <a:t>.</a:t>
            </a:r>
            <a:r>
              <a:rPr lang="en-US" altLang="zh-CN" dirty="0">
                <a:solidFill>
                  <a:srgbClr val="0070C0"/>
                </a:solidFill>
              </a:rPr>
              <a:t>3 Mask redundant lines </a:t>
            </a:r>
          </a:p>
        </p:txBody>
      </p:sp>
      <p:sp>
        <p:nvSpPr>
          <p:cNvPr id="3" name="内容占位符 2"/>
          <p:cNvSpPr>
            <a:spLocks noGrp="1"/>
          </p:cNvSpPr>
          <p:nvPr>
            <p:ph idx="1"/>
          </p:nvPr>
        </p:nvSpPr>
        <p:spPr>
          <a:xfrm>
            <a:off x="419604" y="829558"/>
            <a:ext cx="8521719" cy="5665509"/>
          </a:xfrm>
        </p:spPr>
        <p:txBody>
          <a:bodyPr/>
          <a:lstStyle/>
          <a:p>
            <a:pPr marL="0" indent="0">
              <a:buNone/>
            </a:pPr>
            <a:r>
              <a:rPr lang="en-US" altLang="zh-CN" sz="2400" b="1" dirty="0" err="1">
                <a:solidFill>
                  <a:srgbClr val="0070C0"/>
                </a:solidFill>
              </a:rPr>
              <a:t>mpFillBoundarySets</a:t>
            </a:r>
            <a:endParaRPr lang="en-US" altLang="zh-CN" sz="2400" b="1" dirty="0">
              <a:solidFill>
                <a:srgbClr val="0070C0"/>
              </a:solidFill>
            </a:endParaRPr>
          </a:p>
          <a:p>
            <a:pPr marL="0" indent="0">
              <a:buNone/>
            </a:pPr>
            <a:r>
              <a:rPr lang="en-US" altLang="zh-CN" sz="2400" dirty="0"/>
              <a:t>You set this resource to specify the basic boundary set used for fill areas. </a:t>
            </a:r>
          </a:p>
          <a:p>
            <a:pPr marL="0" indent="0">
              <a:buNone/>
            </a:pPr>
            <a:r>
              <a:rPr lang="en-US" altLang="zh-CN" sz="2400" dirty="0"/>
              <a:t>Given the basic boundaries, you can then add other areas by specifying area names outlines in the </a:t>
            </a:r>
            <a:r>
              <a:rPr lang="en-US" altLang="zh-CN" sz="2400" i="1" u="sng" dirty="0" err="1">
                <a:solidFill>
                  <a:srgbClr val="0070C0"/>
                </a:solidFill>
              </a:rPr>
              <a:t>mpFillAreaSpecifiers</a:t>
            </a:r>
            <a:r>
              <a:rPr lang="en-US" altLang="zh-CN" sz="2400" dirty="0"/>
              <a:t> string array resource. You can also </a:t>
            </a:r>
            <a:r>
              <a:rPr lang="en-US" altLang="zh-CN" sz="2400" dirty="0" err="1"/>
              <a:t>desiginate</a:t>
            </a:r>
            <a:r>
              <a:rPr lang="en-US" altLang="zh-CN" sz="2400" dirty="0"/>
              <a:t> areas to be masked (left unfilled) by specifying area names in the </a:t>
            </a:r>
            <a:r>
              <a:rPr lang="en-US" altLang="zh-CN" sz="2400" i="1" u="sng" dirty="0" err="1">
                <a:solidFill>
                  <a:srgbClr val="0070C0"/>
                </a:solidFill>
              </a:rPr>
              <a:t>mpMaskAreaSpecifiers</a:t>
            </a:r>
            <a:r>
              <a:rPr lang="en-US" altLang="zh-CN" sz="2400" i="1" u="sng" dirty="0">
                <a:solidFill>
                  <a:srgbClr val="0070C0"/>
                </a:solidFill>
              </a:rPr>
              <a:t> </a:t>
            </a:r>
            <a:r>
              <a:rPr lang="en-US" altLang="zh-CN" sz="2400" dirty="0"/>
              <a:t>string array resource. </a:t>
            </a:r>
          </a:p>
          <a:p>
            <a:pPr marL="0" indent="0">
              <a:buNone/>
            </a:pPr>
            <a:r>
              <a:rPr lang="en-US" altLang="zh-CN" sz="2400" dirty="0" err="1">
                <a:solidFill>
                  <a:srgbClr val="00B050"/>
                </a:solidFill>
              </a:rPr>
              <a:t>NoBoundaries</a:t>
            </a:r>
            <a:r>
              <a:rPr lang="en-US" altLang="zh-CN" sz="2400" dirty="0"/>
              <a:t> </a:t>
            </a:r>
          </a:p>
          <a:p>
            <a:pPr marL="0" indent="0">
              <a:buNone/>
            </a:pPr>
            <a:r>
              <a:rPr lang="en-US" altLang="zh-CN" sz="2400" dirty="0" err="1"/>
              <a:t>MapPlot</a:t>
            </a:r>
            <a:r>
              <a:rPr lang="en-US" altLang="zh-CN" sz="2400" dirty="0"/>
              <a:t> will draw area fill only for areas specified by name in </a:t>
            </a:r>
            <a:r>
              <a:rPr lang="en-US" altLang="zh-CN" sz="2400" i="1" u="sng" dirty="0" err="1">
                <a:solidFill>
                  <a:srgbClr val="0070C0"/>
                </a:solidFill>
              </a:rPr>
              <a:t>mpFillAreaSpecifiers</a:t>
            </a:r>
            <a:r>
              <a:rPr lang="en-US" altLang="zh-CN" sz="2400" dirty="0"/>
              <a:t> and not specified in </a:t>
            </a:r>
            <a:r>
              <a:rPr lang="en-US" altLang="zh-CN" sz="2400" i="1" u="sng" dirty="0" err="1">
                <a:solidFill>
                  <a:srgbClr val="0070C0"/>
                </a:solidFill>
              </a:rPr>
              <a:t>mpMaskAreaSpecifiers</a:t>
            </a:r>
            <a:r>
              <a:rPr lang="en-US" altLang="zh-CN" sz="2400" dirty="0"/>
              <a:t>.</a:t>
            </a:r>
          </a:p>
          <a:p>
            <a:pPr marL="0" indent="0">
              <a:buNone/>
            </a:pPr>
            <a:r>
              <a:rPr lang="en-US" altLang="zh-CN" sz="2400" dirty="0"/>
              <a:t>……</a:t>
            </a:r>
          </a:p>
          <a:p>
            <a:pPr marL="0" indent="0">
              <a:buNone/>
            </a:pPr>
            <a:endParaRPr lang="en-US" altLang="zh-CN" sz="2000" dirty="0"/>
          </a:p>
          <a:p>
            <a:pPr marL="0" indent="0">
              <a:buNone/>
            </a:pPr>
            <a:endParaRPr lang="en-US" altLang="zh-CN" sz="2000" dirty="0">
              <a:solidFill>
                <a:srgbClr val="00B0F0"/>
              </a:solidFill>
            </a:endParaRPr>
          </a:p>
          <a:p>
            <a:pPr marL="0" indent="0">
              <a:buNone/>
            </a:pPr>
            <a:endParaRPr lang="en-US" altLang="zh-CN" sz="2000" dirty="0"/>
          </a:p>
        </p:txBody>
      </p:sp>
    </p:spTree>
    <p:extLst>
      <p:ext uri="{BB962C8B-B14F-4D97-AF65-F5344CB8AC3E}">
        <p14:creationId xmlns:p14="http://schemas.microsoft.com/office/powerpoint/2010/main" val="34150846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3"/>
          <a:stretch>
            <a:fillRect/>
          </a:stretch>
        </p:blipFill>
        <p:spPr>
          <a:xfrm>
            <a:off x="468326" y="116699"/>
            <a:ext cx="6810497" cy="2626501"/>
          </a:xfrm>
          <a:prstGeom prst="rect">
            <a:avLst/>
          </a:prstGeom>
        </p:spPr>
      </p:pic>
      <p:pic>
        <p:nvPicPr>
          <p:cNvPr id="5" name="内容占位符 3"/>
          <p:cNvPicPr>
            <a:picLocks noChangeAspect="1"/>
          </p:cNvPicPr>
          <p:nvPr/>
        </p:nvPicPr>
        <p:blipFill>
          <a:blip r:embed="rId4"/>
          <a:stretch>
            <a:fillRect/>
          </a:stretch>
        </p:blipFill>
        <p:spPr>
          <a:xfrm>
            <a:off x="400735" y="3110743"/>
            <a:ext cx="8603271" cy="2762156"/>
          </a:xfrm>
          <a:prstGeom prst="rect">
            <a:avLst/>
          </a:prstGeom>
          <a:noFill/>
          <a:ln w="9525">
            <a:noFill/>
            <a:miter/>
          </a:ln>
        </p:spPr>
      </p:pic>
    </p:spTree>
    <p:extLst>
      <p:ext uri="{BB962C8B-B14F-4D97-AF65-F5344CB8AC3E}">
        <p14:creationId xmlns:p14="http://schemas.microsoft.com/office/powerpoint/2010/main" val="11157708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3"/>
          <a:stretch>
            <a:fillRect/>
          </a:stretch>
        </p:blipFill>
        <p:spPr>
          <a:xfrm>
            <a:off x="218050" y="848414"/>
            <a:ext cx="8730140" cy="4390374"/>
          </a:xfrm>
          <a:prstGeom prst="rect">
            <a:avLst/>
          </a:prstGeom>
        </p:spPr>
      </p:pic>
    </p:spTree>
    <p:extLst>
      <p:ext uri="{BB962C8B-B14F-4D97-AF65-F5344CB8AC3E}">
        <p14:creationId xmlns:p14="http://schemas.microsoft.com/office/powerpoint/2010/main" val="21009264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7" name="矩形 6"/>
          <p:cNvSpPr/>
          <p:nvPr/>
        </p:nvSpPr>
        <p:spPr>
          <a:xfrm>
            <a:off x="348792" y="195717"/>
            <a:ext cx="8611386" cy="369332"/>
          </a:xfrm>
          <a:prstGeom prst="rect">
            <a:avLst/>
          </a:prstGeom>
        </p:spPr>
        <p:txBody>
          <a:bodyPr wrap="square">
            <a:spAutoFit/>
          </a:bodyPr>
          <a:lstStyle/>
          <a:p>
            <a:r>
              <a:rPr lang="zh-CN" altLang="en-US" dirty="0"/>
              <a:t>http://www.ncl.ucar.edu/Document/HLUs/Classes/MapPlotData4_1_earth_4.shtml</a:t>
            </a:r>
          </a:p>
        </p:txBody>
      </p:sp>
      <p:sp>
        <p:nvSpPr>
          <p:cNvPr id="9" name="内容占位符 8"/>
          <p:cNvSpPr>
            <a:spLocks noGrp="1"/>
          </p:cNvSpPr>
          <p:nvPr>
            <p:ph idx="1"/>
          </p:nvPr>
        </p:nvSpPr>
        <p:spPr/>
        <p:txBody>
          <a:bodyPr/>
          <a:lstStyle/>
          <a:p>
            <a:endParaRPr lang="zh-CN" altLang="en-US" dirty="0"/>
          </a:p>
        </p:txBody>
      </p:sp>
      <p:pic>
        <p:nvPicPr>
          <p:cNvPr id="8" name="内容占位符 3"/>
          <p:cNvPicPr>
            <a:picLocks noChangeAspect="1"/>
          </p:cNvPicPr>
          <p:nvPr/>
        </p:nvPicPr>
        <p:blipFill>
          <a:blip r:embed="rId2"/>
          <a:stretch>
            <a:fillRect/>
          </a:stretch>
        </p:blipFill>
        <p:spPr>
          <a:xfrm>
            <a:off x="562978" y="656161"/>
            <a:ext cx="8397199" cy="5560816"/>
          </a:xfrm>
          <a:prstGeom prst="rect">
            <a:avLst/>
          </a:prstGeom>
          <a:noFill/>
          <a:ln w="9525">
            <a:noFill/>
            <a:miter/>
          </a:ln>
        </p:spPr>
      </p:pic>
    </p:spTree>
    <p:extLst>
      <p:ext uri="{BB962C8B-B14F-4D97-AF65-F5344CB8AC3E}">
        <p14:creationId xmlns:p14="http://schemas.microsoft.com/office/powerpoint/2010/main" val="27628428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a:blip r:embed="rId3"/>
          <a:stretch>
            <a:fillRect/>
          </a:stretch>
        </p:blipFill>
        <p:spPr>
          <a:xfrm>
            <a:off x="53547" y="106175"/>
            <a:ext cx="8104428" cy="3051804"/>
          </a:xfrm>
          <a:prstGeom prst="rect">
            <a:avLst/>
          </a:prstGeom>
        </p:spPr>
      </p:pic>
      <p:pic>
        <p:nvPicPr>
          <p:cNvPr id="7" name="内容占位符 3"/>
          <p:cNvPicPr>
            <a:picLocks noChangeAspect="1"/>
          </p:cNvPicPr>
          <p:nvPr/>
        </p:nvPicPr>
        <p:blipFill>
          <a:blip r:embed="rId4"/>
          <a:stretch>
            <a:fillRect/>
          </a:stretch>
        </p:blipFill>
        <p:spPr>
          <a:xfrm>
            <a:off x="1568288" y="3549192"/>
            <a:ext cx="7495681" cy="3181350"/>
          </a:xfrm>
          <a:prstGeom prst="rect">
            <a:avLst/>
          </a:prstGeom>
          <a:noFill/>
          <a:ln w="9525">
            <a:noFill/>
            <a:miter/>
          </a:ln>
        </p:spPr>
      </p:pic>
    </p:spTree>
    <p:extLst>
      <p:ext uri="{BB962C8B-B14F-4D97-AF65-F5344CB8AC3E}">
        <p14:creationId xmlns:p14="http://schemas.microsoft.com/office/powerpoint/2010/main" val="21421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3"/>
          <a:stretch>
            <a:fillRect/>
          </a:stretch>
        </p:blipFill>
        <p:spPr>
          <a:xfrm>
            <a:off x="1206749" y="131975"/>
            <a:ext cx="7065271" cy="6500050"/>
          </a:xfrm>
          <a:prstGeom prst="rect">
            <a:avLst/>
          </a:prstGeom>
        </p:spPr>
      </p:pic>
    </p:spTree>
    <p:extLst>
      <p:ext uri="{BB962C8B-B14F-4D97-AF65-F5344CB8AC3E}">
        <p14:creationId xmlns:p14="http://schemas.microsoft.com/office/powerpoint/2010/main" val="26402475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3"/>
          <a:stretch>
            <a:fillRect/>
          </a:stretch>
        </p:blipFill>
        <p:spPr>
          <a:xfrm>
            <a:off x="176275" y="867266"/>
            <a:ext cx="8813689" cy="4477353"/>
          </a:xfrm>
          <a:prstGeom prst="rect">
            <a:avLst/>
          </a:prstGeom>
        </p:spPr>
      </p:pic>
    </p:spTree>
    <p:extLst>
      <p:ext uri="{BB962C8B-B14F-4D97-AF65-F5344CB8AC3E}">
        <p14:creationId xmlns:p14="http://schemas.microsoft.com/office/powerpoint/2010/main" val="447686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A59C82-E5B1-439F-A437-553D280D255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B0FF17C-7948-434D-891D-C9560B213713}"/>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E70FECFD-7A39-4033-98A0-B389DCD13C48}"/>
              </a:ext>
            </a:extLst>
          </p:cNvPr>
          <p:cNvPicPr>
            <a:picLocks noChangeAspect="1"/>
          </p:cNvPicPr>
          <p:nvPr/>
        </p:nvPicPr>
        <p:blipFill>
          <a:blip r:embed="rId2"/>
          <a:stretch>
            <a:fillRect/>
          </a:stretch>
        </p:blipFill>
        <p:spPr>
          <a:xfrm>
            <a:off x="779929" y="278603"/>
            <a:ext cx="7476565" cy="6392776"/>
          </a:xfrm>
          <a:prstGeom prst="rect">
            <a:avLst/>
          </a:prstGeom>
        </p:spPr>
      </p:pic>
    </p:spTree>
    <p:extLst>
      <p:ext uri="{BB962C8B-B14F-4D97-AF65-F5344CB8AC3E}">
        <p14:creationId xmlns:p14="http://schemas.microsoft.com/office/powerpoint/2010/main" val="40971172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23288" y="466628"/>
            <a:ext cx="8229612" cy="5673342"/>
          </a:xfrm>
        </p:spPr>
        <p:txBody>
          <a:bodyPr/>
          <a:lstStyle/>
          <a:p>
            <a:pPr marL="0" indent="0">
              <a:buNone/>
            </a:pPr>
            <a:r>
              <a:rPr lang="en-US" altLang="zh-CN" sz="2000" dirty="0"/>
              <a:t>Adds an annotation to a given plot. </a:t>
            </a:r>
          </a:p>
          <a:p>
            <a:pPr marL="0" indent="0">
              <a:buNone/>
            </a:pPr>
            <a:r>
              <a:rPr lang="en-US" altLang="zh-CN" sz="2000" dirty="0"/>
              <a:t>An annotation can be </a:t>
            </a:r>
            <a:r>
              <a:rPr lang="en-US" altLang="zh-CN" sz="2000" b="1" i="1" u="sng" dirty="0"/>
              <a:t>any </a:t>
            </a:r>
            <a:r>
              <a:rPr lang="en-US" altLang="zh-CN" sz="2000" b="1" i="1" u="sng" dirty="0" err="1"/>
              <a:t>drawable</a:t>
            </a:r>
            <a:r>
              <a:rPr lang="en-US" altLang="zh-CN" sz="2000" b="1" i="1" u="sng" dirty="0"/>
              <a:t> object</a:t>
            </a:r>
            <a:r>
              <a:rPr lang="en-US" altLang="zh-CN" sz="2000" dirty="0"/>
              <a:t>, like a </a:t>
            </a:r>
            <a:r>
              <a:rPr lang="en-US" altLang="zh-CN" sz="2000" dirty="0" err="1"/>
              <a:t>labelbar</a:t>
            </a:r>
            <a:r>
              <a:rPr lang="en-US" altLang="zh-CN" sz="2000" dirty="0"/>
              <a:t>, a text string, or another plot. Once you add an annotation, it becomes part of the base plot, and will automatically get drawn whenever the base plot is drawn. Annotation resources can be set via the </a:t>
            </a:r>
            <a:r>
              <a:rPr lang="en-US" altLang="zh-CN" sz="2000" b="1" i="1" dirty="0"/>
              <a:t>res</a:t>
            </a:r>
            <a:r>
              <a:rPr lang="en-US" altLang="zh-CN" sz="2000" dirty="0"/>
              <a:t> variable. </a:t>
            </a:r>
            <a:endParaRPr lang="zh-CN" altLang="en-US" sz="1600" dirty="0"/>
          </a:p>
          <a:p>
            <a:pPr marL="0" indent="0">
              <a:buNone/>
            </a:pPr>
            <a:endParaRPr lang="en-US" altLang="zh-CN" sz="2000" dirty="0"/>
          </a:p>
          <a:p>
            <a:pPr marL="0" indent="0">
              <a:buNone/>
            </a:pPr>
            <a:r>
              <a:rPr lang="en-US" altLang="zh-CN" sz="2000" dirty="0">
                <a:solidFill>
                  <a:srgbClr val="C00000"/>
                </a:solidFill>
              </a:rPr>
              <a:t>anno = </a:t>
            </a:r>
            <a:r>
              <a:rPr lang="en-US" altLang="zh-CN" sz="2000" dirty="0" err="1">
                <a:solidFill>
                  <a:srgbClr val="C00000"/>
                </a:solidFill>
              </a:rPr>
              <a:t>Ngl.add_annotation</a:t>
            </a:r>
            <a:r>
              <a:rPr lang="en-US" altLang="zh-CN" sz="2000" dirty="0">
                <a:solidFill>
                  <a:srgbClr val="C00000"/>
                </a:solidFill>
              </a:rPr>
              <a:t>(</a:t>
            </a:r>
            <a:r>
              <a:rPr lang="en-US" altLang="zh-CN" sz="2000" dirty="0" err="1">
                <a:solidFill>
                  <a:srgbClr val="C00000"/>
                </a:solidFill>
              </a:rPr>
              <a:t>base_id</a:t>
            </a:r>
            <a:r>
              <a:rPr lang="en-US" altLang="zh-CN" sz="2000" dirty="0">
                <a:solidFill>
                  <a:srgbClr val="C00000"/>
                </a:solidFill>
              </a:rPr>
              <a:t>, </a:t>
            </a:r>
            <a:r>
              <a:rPr lang="en-US" altLang="zh-CN" sz="2000" dirty="0" err="1">
                <a:solidFill>
                  <a:srgbClr val="C00000"/>
                </a:solidFill>
              </a:rPr>
              <a:t>annotation_id</a:t>
            </a:r>
            <a:r>
              <a:rPr lang="en-US" altLang="zh-CN" sz="2000" dirty="0">
                <a:solidFill>
                  <a:srgbClr val="C00000"/>
                </a:solidFill>
              </a:rPr>
              <a:t>, res=None)</a:t>
            </a:r>
          </a:p>
          <a:p>
            <a:pPr marL="0" indent="0">
              <a:buNone/>
            </a:pPr>
            <a:r>
              <a:rPr lang="en-US" altLang="zh-CN" sz="2000" dirty="0"/>
              <a:t>Arguments</a:t>
            </a:r>
            <a:r>
              <a:rPr lang="zh-CN" altLang="en-US" sz="2000" dirty="0"/>
              <a:t>：</a:t>
            </a:r>
            <a:endParaRPr lang="en-US" altLang="zh-CN" sz="2000" dirty="0"/>
          </a:p>
          <a:p>
            <a:pPr marL="0" indent="0">
              <a:buNone/>
            </a:pPr>
            <a:r>
              <a:rPr lang="en-US" altLang="zh-CN" sz="2000" dirty="0" err="1">
                <a:solidFill>
                  <a:srgbClr val="0070C0"/>
                </a:solidFill>
              </a:rPr>
              <a:t>base_id</a:t>
            </a:r>
            <a:r>
              <a:rPr lang="en-US" altLang="zh-CN" sz="2000" dirty="0"/>
              <a:t> </a:t>
            </a:r>
            <a:r>
              <a:rPr lang="zh-CN" altLang="en-US" sz="2000" dirty="0"/>
              <a:t>：</a:t>
            </a:r>
            <a:r>
              <a:rPr lang="en-US" altLang="zh-CN" sz="2000" dirty="0"/>
              <a:t>The </a:t>
            </a:r>
            <a:r>
              <a:rPr lang="en-US" altLang="zh-CN" sz="2000" dirty="0" err="1"/>
              <a:t>PlotId</a:t>
            </a:r>
            <a:r>
              <a:rPr lang="en-US" altLang="zh-CN" sz="2000" dirty="0"/>
              <a:t> of the plot of which you want to add the annotation. </a:t>
            </a:r>
          </a:p>
          <a:p>
            <a:pPr marL="0" indent="0">
              <a:buNone/>
            </a:pPr>
            <a:r>
              <a:rPr lang="en-US" altLang="zh-CN" sz="2000" dirty="0" err="1">
                <a:solidFill>
                  <a:srgbClr val="0070C0"/>
                </a:solidFill>
              </a:rPr>
              <a:t>annotation_id</a:t>
            </a:r>
            <a:r>
              <a:rPr lang="en-US" altLang="zh-CN" sz="2000" dirty="0">
                <a:solidFill>
                  <a:srgbClr val="0070C0"/>
                </a:solidFill>
              </a:rPr>
              <a:t> </a:t>
            </a:r>
            <a:r>
              <a:rPr lang="zh-CN" altLang="en-US" sz="2000" dirty="0"/>
              <a:t>：</a:t>
            </a:r>
            <a:r>
              <a:rPr lang="en-US" altLang="zh-CN" sz="2000" dirty="0"/>
              <a:t>The </a:t>
            </a:r>
            <a:r>
              <a:rPr lang="en-US" altLang="zh-CN" sz="2000" dirty="0" err="1"/>
              <a:t>PlotId</a:t>
            </a:r>
            <a:r>
              <a:rPr lang="en-US" altLang="zh-CN" sz="2000" dirty="0"/>
              <a:t> of the annotation you want to attach to the plot. </a:t>
            </a:r>
          </a:p>
          <a:p>
            <a:pPr marL="0" indent="0">
              <a:buNone/>
            </a:pPr>
            <a:r>
              <a:rPr lang="en-US" altLang="zh-CN" sz="2000" dirty="0">
                <a:solidFill>
                  <a:srgbClr val="0070C0"/>
                </a:solidFill>
              </a:rPr>
              <a:t>res=None </a:t>
            </a:r>
            <a:r>
              <a:rPr lang="zh-CN" altLang="en-US" sz="2000" dirty="0"/>
              <a:t>：</a:t>
            </a:r>
            <a:r>
              <a:rPr lang="en-US" altLang="zh-CN" sz="2000" dirty="0"/>
              <a:t>An (optional) instance of the Resources class having </a:t>
            </a:r>
            <a:r>
              <a:rPr lang="en-US" altLang="zh-CN" sz="2000" i="1" u="sng" dirty="0">
                <a:solidFill>
                  <a:srgbClr val="00B050"/>
                </a:solidFill>
              </a:rPr>
              <a:t>annotation manager </a:t>
            </a:r>
            <a:r>
              <a:rPr lang="en-US" altLang="zh-CN" sz="2000" dirty="0"/>
              <a:t>resources as attributes. </a:t>
            </a:r>
          </a:p>
          <a:p>
            <a:pPr marL="0" indent="0">
              <a:buNone/>
            </a:pPr>
            <a:r>
              <a:rPr lang="en-US" altLang="zh-CN" sz="2000" dirty="0"/>
              <a:t>Return value</a:t>
            </a:r>
            <a:r>
              <a:rPr lang="zh-CN" altLang="en-US" sz="2000" dirty="0"/>
              <a:t>：</a:t>
            </a:r>
            <a:endParaRPr lang="en-US" altLang="zh-CN" sz="2000" dirty="0"/>
          </a:p>
          <a:p>
            <a:pPr marL="0" indent="0">
              <a:buNone/>
            </a:pPr>
            <a:r>
              <a:rPr lang="en-US" altLang="zh-CN" sz="2000" dirty="0">
                <a:solidFill>
                  <a:srgbClr val="0070C0"/>
                </a:solidFill>
              </a:rPr>
              <a:t>anno </a:t>
            </a:r>
            <a:r>
              <a:rPr lang="zh-CN" altLang="en-US" sz="2000" dirty="0"/>
              <a:t>：</a:t>
            </a:r>
            <a:r>
              <a:rPr lang="en-US" altLang="zh-CN" sz="2000" dirty="0"/>
              <a:t>An integer id that represents the annotation added. </a:t>
            </a:r>
          </a:p>
          <a:p>
            <a:pPr marL="0" indent="0">
              <a:buNone/>
            </a:pPr>
            <a:endParaRPr lang="en-US" altLang="zh-CN" sz="2000" dirty="0"/>
          </a:p>
        </p:txBody>
      </p:sp>
    </p:spTree>
    <p:extLst>
      <p:ext uri="{BB962C8B-B14F-4D97-AF65-F5344CB8AC3E}">
        <p14:creationId xmlns:p14="http://schemas.microsoft.com/office/powerpoint/2010/main" val="688764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912417" y="75414"/>
            <a:ext cx="7496291" cy="6742841"/>
          </a:xfrm>
          <a:prstGeom prst="rect">
            <a:avLst/>
          </a:prstGeom>
        </p:spPr>
      </p:pic>
    </p:spTree>
    <p:extLst>
      <p:ext uri="{BB962C8B-B14F-4D97-AF65-F5344CB8AC3E}">
        <p14:creationId xmlns:p14="http://schemas.microsoft.com/office/powerpoint/2010/main" val="3890989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3"/>
          <a:stretch>
            <a:fillRect/>
          </a:stretch>
        </p:blipFill>
        <p:spPr>
          <a:xfrm>
            <a:off x="152528" y="840166"/>
            <a:ext cx="8861183" cy="4568629"/>
          </a:xfrm>
          <a:prstGeom prst="rect">
            <a:avLst/>
          </a:prstGeom>
        </p:spPr>
      </p:pic>
    </p:spTree>
    <p:extLst>
      <p:ext uri="{BB962C8B-B14F-4D97-AF65-F5344CB8AC3E}">
        <p14:creationId xmlns:p14="http://schemas.microsoft.com/office/powerpoint/2010/main" val="26327043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489578" y="93784"/>
            <a:ext cx="8229612" cy="720726"/>
          </a:xfrm>
          <a:prstGeom prst="rect">
            <a:avLst/>
          </a:prstGeom>
          <a:noFill/>
          <a:ln w="9525">
            <a:noFill/>
            <a:miter/>
          </a:ln>
        </p:spPr>
        <p:txBody>
          <a:bodyPr anchor="ctr"/>
          <a:lstStyle/>
          <a:p>
            <a:pPr algn="ctr"/>
            <a:r>
              <a:rPr lang="en-US" altLang="zh-CN" sz="3200" b="1" dirty="0"/>
              <a:t>15.1  Sample script</a:t>
            </a:r>
            <a:endParaRPr lang="zh-CN" altLang="zh-CN" sz="3200" b="1" dirty="0"/>
          </a:p>
        </p:txBody>
      </p:sp>
      <p:sp>
        <p:nvSpPr>
          <p:cNvPr id="6" name="内容占位符 5"/>
          <p:cNvSpPr>
            <a:spLocks noGrp="1"/>
          </p:cNvSpPr>
          <p:nvPr>
            <p:ph idx="1"/>
          </p:nvPr>
        </p:nvSpPr>
        <p:spPr/>
        <p:txBody>
          <a:bodyPr/>
          <a:lstStyle/>
          <a:p>
            <a:endParaRPr lang="zh-CN" altLang="en-US"/>
          </a:p>
        </p:txBody>
      </p:sp>
      <p:pic>
        <p:nvPicPr>
          <p:cNvPr id="7170" name="Picture 2"/>
          <p:cNvPicPr>
            <a:picLocks noChangeAspect="1" noChangeArrowheads="1"/>
          </p:cNvPicPr>
          <p:nvPr/>
        </p:nvPicPr>
        <p:blipFill>
          <a:blip r:embed="rId2" cstate="print"/>
          <a:srcRect/>
          <a:stretch>
            <a:fillRect/>
          </a:stretch>
        </p:blipFill>
        <p:spPr bwMode="auto">
          <a:xfrm>
            <a:off x="4651334" y="950977"/>
            <a:ext cx="4492666" cy="5907024"/>
          </a:xfrm>
          <a:prstGeom prst="rect">
            <a:avLst/>
          </a:prstGeom>
          <a:noFill/>
          <a:ln w="9525">
            <a:noFill/>
            <a:miter lim="800000"/>
            <a:headEnd/>
            <a:tailEnd/>
          </a:ln>
        </p:spPr>
      </p:pic>
      <p:pic>
        <p:nvPicPr>
          <p:cNvPr id="7171" name="Picture 3"/>
          <p:cNvPicPr>
            <a:picLocks noChangeAspect="1" noChangeArrowheads="1"/>
          </p:cNvPicPr>
          <p:nvPr/>
        </p:nvPicPr>
        <p:blipFill>
          <a:blip r:embed="rId3" cstate="print"/>
          <a:srcRect/>
          <a:stretch>
            <a:fillRect/>
          </a:stretch>
        </p:blipFill>
        <p:spPr bwMode="auto">
          <a:xfrm>
            <a:off x="0" y="1736978"/>
            <a:ext cx="8047586" cy="3548254"/>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17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21590" y="822265"/>
            <a:ext cx="8229612" cy="5139623"/>
          </a:xfrm>
        </p:spPr>
        <p:txBody>
          <a:bodyPr/>
          <a:lstStyle/>
          <a:p>
            <a:r>
              <a:rPr lang="en-US" altLang="zh-CN" dirty="0"/>
              <a:t>The third argument to </a:t>
            </a:r>
            <a:r>
              <a:rPr lang="en-US" altLang="zh-CN" dirty="0" err="1"/>
              <a:t>gsn_panel</a:t>
            </a:r>
            <a:r>
              <a:rPr lang="en-US" altLang="zh-CN" dirty="0"/>
              <a:t> is an array indicating how plots should be oriented on the page. </a:t>
            </a:r>
            <a:endParaRPr lang="zh-CN" altLang="en-US" b="1" dirty="0">
              <a:solidFill>
                <a:srgbClr val="7030A0"/>
              </a:solidFill>
            </a:endParaRPr>
          </a:p>
        </p:txBody>
      </p:sp>
      <p:sp>
        <p:nvSpPr>
          <p:cNvPr id="4" name="标题 1"/>
          <p:cNvSpPr txBox="1">
            <a:spLocks/>
          </p:cNvSpPr>
          <p:nvPr/>
        </p:nvSpPr>
        <p:spPr>
          <a:xfrm>
            <a:off x="489578" y="93784"/>
            <a:ext cx="8229612" cy="720726"/>
          </a:xfrm>
          <a:prstGeom prst="rect">
            <a:avLst/>
          </a:prstGeom>
          <a:noFill/>
          <a:ln w="9525">
            <a:noFill/>
            <a:miter/>
          </a:ln>
        </p:spPr>
        <p:txBody>
          <a:bodyPr anchor="ctr"/>
          <a:lstStyle/>
          <a:p>
            <a:pPr algn="ctr"/>
            <a:r>
              <a:rPr lang="en-US" altLang="zh-CN" sz="3200" b="1" dirty="0"/>
              <a:t>15.2  Orienting plots on a page</a:t>
            </a:r>
            <a:endParaRPr lang="zh-CN" altLang="zh-CN" sz="3200" b="1" dirty="0"/>
          </a:p>
        </p:txBody>
      </p:sp>
      <p:pic>
        <p:nvPicPr>
          <p:cNvPr id="5" name="图片 4"/>
          <p:cNvPicPr/>
          <p:nvPr/>
        </p:nvPicPr>
        <p:blipFill>
          <a:blip r:embed="rId2" cstate="print"/>
          <a:stretch>
            <a:fillRect/>
          </a:stretch>
        </p:blipFill>
        <p:spPr>
          <a:xfrm>
            <a:off x="2688337" y="1862455"/>
            <a:ext cx="4593526" cy="4995545"/>
          </a:xfrm>
          <a:prstGeom prst="rect">
            <a:avLst/>
          </a:prstGeom>
          <a:noFill/>
          <a:ln w="9525">
            <a:noFill/>
            <a:miter/>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21590" y="822265"/>
            <a:ext cx="8229612" cy="5139623"/>
          </a:xfrm>
        </p:spPr>
        <p:txBody>
          <a:bodyPr/>
          <a:lstStyle/>
          <a:p>
            <a:endParaRPr lang="zh-CN" altLang="en-US" b="1" dirty="0">
              <a:solidFill>
                <a:srgbClr val="7030A0"/>
              </a:solidFill>
            </a:endParaRPr>
          </a:p>
        </p:txBody>
      </p:sp>
      <p:sp>
        <p:nvSpPr>
          <p:cNvPr id="4" name="标题 1"/>
          <p:cNvSpPr txBox="1">
            <a:spLocks/>
          </p:cNvSpPr>
          <p:nvPr/>
        </p:nvSpPr>
        <p:spPr>
          <a:xfrm>
            <a:off x="489578" y="93784"/>
            <a:ext cx="8229612" cy="720726"/>
          </a:xfrm>
          <a:prstGeom prst="rect">
            <a:avLst/>
          </a:prstGeom>
          <a:noFill/>
          <a:ln w="9525">
            <a:noFill/>
            <a:miter/>
          </a:ln>
        </p:spPr>
        <p:txBody>
          <a:bodyPr anchor="ctr"/>
          <a:lstStyle/>
          <a:p>
            <a:pPr algn="ctr"/>
            <a:r>
              <a:rPr lang="en-US" altLang="zh-CN" sz="3200" b="1" dirty="0"/>
              <a:t>15.2  Orienting plots on a page</a:t>
            </a:r>
            <a:endParaRPr lang="zh-CN" altLang="zh-CN" sz="3200" b="1" dirty="0"/>
          </a:p>
        </p:txBody>
      </p:sp>
      <p:pic>
        <p:nvPicPr>
          <p:cNvPr id="6" name="图片 5"/>
          <p:cNvPicPr/>
          <p:nvPr/>
        </p:nvPicPr>
        <p:blipFill>
          <a:blip r:embed="rId2" cstate="print"/>
          <a:stretch>
            <a:fillRect/>
          </a:stretch>
        </p:blipFill>
        <p:spPr>
          <a:xfrm>
            <a:off x="585216" y="1060704"/>
            <a:ext cx="8065007" cy="5212080"/>
          </a:xfrm>
          <a:prstGeom prst="rect">
            <a:avLst/>
          </a:prstGeom>
          <a:noFill/>
          <a:ln w="9525">
            <a:noFill/>
            <a:miter/>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1406393" y="1389888"/>
            <a:ext cx="7737607" cy="5468112"/>
          </a:xfrm>
          <a:prstGeom prst="rect">
            <a:avLst/>
          </a:prstGeom>
          <a:noFill/>
          <a:ln w="9525">
            <a:noFill/>
            <a:miter lim="800000"/>
            <a:headEnd/>
            <a:tailEnd/>
          </a:ln>
        </p:spPr>
      </p:pic>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8195" name="Picture 3"/>
          <p:cNvPicPr>
            <a:picLocks noChangeAspect="1" noChangeArrowheads="1"/>
          </p:cNvPicPr>
          <p:nvPr/>
        </p:nvPicPr>
        <p:blipFill>
          <a:blip r:embed="rId3" cstate="print"/>
          <a:srcRect/>
          <a:stretch>
            <a:fillRect/>
          </a:stretch>
        </p:blipFill>
        <p:spPr bwMode="auto">
          <a:xfrm>
            <a:off x="0" y="0"/>
            <a:ext cx="8435143" cy="3931919"/>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1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21590" y="822265"/>
            <a:ext cx="8229612" cy="5669975"/>
          </a:xfrm>
        </p:spPr>
        <p:txBody>
          <a:bodyPr/>
          <a:lstStyle/>
          <a:p>
            <a:r>
              <a:rPr lang="en-US" altLang="zh-CN" dirty="0"/>
              <a:t>The following resources are commonly used in the creation of a panel plot. They are to be passed to </a:t>
            </a:r>
            <a:r>
              <a:rPr lang="en-US" altLang="zh-CN" dirty="0" err="1"/>
              <a:t>gsn_panel</a:t>
            </a:r>
            <a:r>
              <a:rPr lang="en-US" altLang="zh-CN" dirty="0"/>
              <a:t>, and not the individual plots in the graphical array.</a:t>
            </a:r>
            <a:endParaRPr lang="zh-CN" altLang="zh-CN" dirty="0"/>
          </a:p>
          <a:p>
            <a:pPr>
              <a:buNone/>
            </a:pPr>
            <a:r>
              <a:rPr lang="en-US" altLang="zh-CN" dirty="0" err="1">
                <a:solidFill>
                  <a:srgbClr val="0070C0"/>
                </a:solidFill>
              </a:rPr>
              <a:t>txString</a:t>
            </a:r>
            <a:r>
              <a:rPr lang="en-US" altLang="zh-CN" dirty="0">
                <a:solidFill>
                  <a:srgbClr val="0070C0"/>
                </a:solidFill>
              </a:rPr>
              <a:t> :            </a:t>
            </a:r>
            <a:r>
              <a:rPr lang="en-US" altLang="zh-CN" dirty="0"/>
              <a:t>			</a:t>
            </a:r>
            <a:r>
              <a:rPr lang="en-US" altLang="zh-CN" dirty="0">
                <a:solidFill>
                  <a:srgbClr val="0070C0"/>
                </a:solidFill>
              </a:rPr>
              <a:t> </a:t>
            </a:r>
            <a:r>
              <a:rPr lang="en-US" altLang="zh-CN" dirty="0">
                <a:solidFill>
                  <a:srgbClr val="7030A0"/>
                </a:solidFill>
              </a:rPr>
              <a:t>common title</a:t>
            </a:r>
            <a:endParaRPr lang="zh-CN" altLang="zh-CN" dirty="0">
              <a:solidFill>
                <a:srgbClr val="7030A0"/>
              </a:solidFill>
            </a:endParaRPr>
          </a:p>
          <a:p>
            <a:pPr>
              <a:buNone/>
            </a:pPr>
            <a:r>
              <a:rPr lang="en-US" altLang="zh-CN" dirty="0" err="1">
                <a:solidFill>
                  <a:srgbClr val="0070C0"/>
                </a:solidFill>
              </a:rPr>
              <a:t>gsnPanelLabelBar</a:t>
            </a:r>
            <a:r>
              <a:rPr lang="en-US" altLang="zh-CN" dirty="0">
                <a:solidFill>
                  <a:srgbClr val="0070C0"/>
                </a:solidFill>
              </a:rPr>
              <a:t>:</a:t>
            </a:r>
            <a:r>
              <a:rPr lang="en-US" altLang="zh-CN" dirty="0"/>
              <a:t>		 </a:t>
            </a:r>
            <a:r>
              <a:rPr lang="en-US" altLang="zh-CN" dirty="0">
                <a:solidFill>
                  <a:srgbClr val="7030A0"/>
                </a:solidFill>
              </a:rPr>
              <a:t>common label bar</a:t>
            </a:r>
            <a:endParaRPr lang="zh-CN" altLang="zh-CN" dirty="0">
              <a:solidFill>
                <a:srgbClr val="7030A0"/>
              </a:solidFill>
            </a:endParaRPr>
          </a:p>
          <a:p>
            <a:pPr>
              <a:buNone/>
            </a:pPr>
            <a:r>
              <a:rPr lang="en-US" altLang="zh-CN" dirty="0" err="1">
                <a:solidFill>
                  <a:srgbClr val="0070C0"/>
                </a:solidFill>
              </a:rPr>
              <a:t>gsnPanelBottom</a:t>
            </a:r>
            <a:r>
              <a:rPr lang="en-US" altLang="zh-CN" dirty="0">
                <a:solidFill>
                  <a:srgbClr val="0070C0"/>
                </a:solidFill>
              </a:rPr>
              <a:t>:	</a:t>
            </a:r>
            <a:r>
              <a:rPr lang="en-US" altLang="zh-CN" dirty="0"/>
              <a:t>		 </a:t>
            </a:r>
            <a:r>
              <a:rPr lang="en-US" altLang="zh-CN" dirty="0">
                <a:solidFill>
                  <a:srgbClr val="7030A0"/>
                </a:solidFill>
              </a:rPr>
              <a:t>space at bottom</a:t>
            </a:r>
            <a:endParaRPr lang="zh-CN" altLang="zh-CN" dirty="0">
              <a:solidFill>
                <a:srgbClr val="7030A0"/>
              </a:solidFill>
            </a:endParaRPr>
          </a:p>
          <a:p>
            <a:pPr>
              <a:buNone/>
            </a:pPr>
            <a:r>
              <a:rPr lang="en-US" altLang="zh-CN" dirty="0" err="1">
                <a:solidFill>
                  <a:srgbClr val="0070C0"/>
                </a:solidFill>
              </a:rPr>
              <a:t>gsnPanelTop</a:t>
            </a:r>
            <a:r>
              <a:rPr lang="en-US" altLang="zh-CN" dirty="0">
                <a:solidFill>
                  <a:srgbClr val="0070C0"/>
                </a:solidFill>
              </a:rPr>
              <a:t>:</a:t>
            </a:r>
            <a:r>
              <a:rPr lang="en-US" altLang="zh-CN" dirty="0"/>
              <a:t>			</a:t>
            </a:r>
            <a:r>
              <a:rPr lang="en-US" altLang="zh-CN" dirty="0">
                <a:solidFill>
                  <a:srgbClr val="7030A0"/>
                </a:solidFill>
              </a:rPr>
              <a:t> space at top</a:t>
            </a:r>
          </a:p>
          <a:p>
            <a:pPr>
              <a:buNone/>
            </a:pPr>
            <a:r>
              <a:rPr lang="en-US" altLang="zh-CN" dirty="0" err="1">
                <a:solidFill>
                  <a:srgbClr val="0070C0"/>
                </a:solidFill>
              </a:rPr>
              <a:t>gsnPanelFigureStrings</a:t>
            </a:r>
            <a:r>
              <a:rPr lang="en-US" altLang="zh-CN" dirty="0">
                <a:solidFill>
                  <a:srgbClr val="7030A0"/>
                </a:solidFill>
              </a:rPr>
              <a:t>:</a:t>
            </a:r>
            <a:r>
              <a:rPr lang="en-US" altLang="zh-CN" dirty="0"/>
              <a:t>	</a:t>
            </a:r>
            <a:r>
              <a:rPr lang="en-US" altLang="zh-CN" dirty="0">
                <a:solidFill>
                  <a:srgbClr val="7030A0"/>
                </a:solidFill>
              </a:rPr>
              <a:t> puts strings of your choice in the upper left corners of  each plot in the panel. Which corner to place the strings can be controlled.</a:t>
            </a:r>
            <a:endParaRPr lang="zh-CN" altLang="zh-CN" dirty="0">
              <a:solidFill>
                <a:srgbClr val="7030A0"/>
              </a:solidFill>
            </a:endParaRPr>
          </a:p>
          <a:p>
            <a:endParaRPr lang="zh-CN" altLang="en-US" b="1" dirty="0">
              <a:solidFill>
                <a:srgbClr val="7030A0"/>
              </a:solidFill>
            </a:endParaRPr>
          </a:p>
        </p:txBody>
      </p:sp>
      <p:sp>
        <p:nvSpPr>
          <p:cNvPr id="4" name="标题 1"/>
          <p:cNvSpPr txBox="1">
            <a:spLocks/>
          </p:cNvSpPr>
          <p:nvPr/>
        </p:nvSpPr>
        <p:spPr>
          <a:xfrm>
            <a:off x="489578" y="93784"/>
            <a:ext cx="8229612" cy="720726"/>
          </a:xfrm>
          <a:prstGeom prst="rect">
            <a:avLst/>
          </a:prstGeom>
          <a:noFill/>
          <a:ln w="9525">
            <a:noFill/>
            <a:miter/>
          </a:ln>
        </p:spPr>
        <p:txBody>
          <a:bodyPr anchor="ctr"/>
          <a:lstStyle/>
          <a:p>
            <a:pPr algn="ctr"/>
            <a:r>
              <a:rPr lang="en-US" altLang="zh-CN" sz="3200" b="1" dirty="0"/>
              <a:t>15.3  Important panel resources</a:t>
            </a:r>
            <a:endParaRPr lang="zh-CN" altLang="zh-CN" sz="3200" b="1"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2290" name="Picture 2"/>
          <p:cNvPicPr>
            <a:picLocks noChangeAspect="1" noChangeArrowheads="1"/>
          </p:cNvPicPr>
          <p:nvPr/>
        </p:nvPicPr>
        <p:blipFill>
          <a:blip r:embed="rId3" cstate="print"/>
          <a:srcRect/>
          <a:stretch>
            <a:fillRect/>
          </a:stretch>
        </p:blipFill>
        <p:spPr bwMode="auto">
          <a:xfrm>
            <a:off x="1353312" y="271596"/>
            <a:ext cx="7790688" cy="6586404"/>
          </a:xfrm>
          <a:prstGeom prst="rect">
            <a:avLst/>
          </a:prstGeom>
          <a:noFill/>
          <a:ln w="9525">
            <a:noFill/>
            <a:miter lim="800000"/>
            <a:headEnd/>
            <a:tailEnd/>
          </a:ln>
        </p:spPr>
      </p:pic>
      <p:pic>
        <p:nvPicPr>
          <p:cNvPr id="12291" name="Picture 3"/>
          <p:cNvPicPr>
            <a:picLocks noChangeAspect="1" noChangeArrowheads="1"/>
          </p:cNvPicPr>
          <p:nvPr/>
        </p:nvPicPr>
        <p:blipFill>
          <a:blip r:embed="rId4" cstate="print"/>
          <a:srcRect/>
          <a:stretch>
            <a:fillRect/>
          </a:stretch>
        </p:blipFill>
        <p:spPr bwMode="auto">
          <a:xfrm>
            <a:off x="0" y="0"/>
            <a:ext cx="8384029" cy="2659761"/>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2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3314" name="Picture 2"/>
          <p:cNvPicPr>
            <a:picLocks noChangeAspect="1" noChangeArrowheads="1"/>
          </p:cNvPicPr>
          <p:nvPr/>
        </p:nvPicPr>
        <p:blipFill>
          <a:blip r:embed="rId3" cstate="print"/>
          <a:srcRect/>
          <a:stretch>
            <a:fillRect/>
          </a:stretch>
        </p:blipFill>
        <p:spPr bwMode="auto">
          <a:xfrm>
            <a:off x="630264" y="1005840"/>
            <a:ext cx="8513736" cy="5852161"/>
          </a:xfrm>
          <a:prstGeom prst="rect">
            <a:avLst/>
          </a:prstGeom>
          <a:noFill/>
          <a:ln w="9525">
            <a:noFill/>
            <a:miter lim="800000"/>
            <a:headEnd/>
            <a:tailEnd/>
          </a:ln>
        </p:spPr>
      </p:pic>
      <p:pic>
        <p:nvPicPr>
          <p:cNvPr id="13315" name="Picture 3"/>
          <p:cNvPicPr>
            <a:picLocks noChangeAspect="1" noChangeArrowheads="1"/>
          </p:cNvPicPr>
          <p:nvPr/>
        </p:nvPicPr>
        <p:blipFill>
          <a:blip r:embed="rId4" cstate="print"/>
          <a:srcRect/>
          <a:stretch>
            <a:fillRect/>
          </a:stretch>
        </p:blipFill>
        <p:spPr bwMode="auto">
          <a:xfrm>
            <a:off x="0" y="0"/>
            <a:ext cx="7709355" cy="303580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33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7" y="198017"/>
            <a:ext cx="8229612" cy="720726"/>
          </a:xfrm>
        </p:spPr>
        <p:txBody>
          <a:bodyPr/>
          <a:lstStyle/>
          <a:p>
            <a:r>
              <a:rPr lang="en-US" altLang="zh-CN" dirty="0">
                <a:solidFill>
                  <a:srgbClr val="0070C0"/>
                </a:solidFill>
              </a:rPr>
              <a:t>13.1 EOF</a:t>
            </a:r>
          </a:p>
        </p:txBody>
      </p:sp>
      <p:sp>
        <p:nvSpPr>
          <p:cNvPr id="3" name="内容占位符 2"/>
          <p:cNvSpPr>
            <a:spLocks noGrp="1"/>
          </p:cNvSpPr>
          <p:nvPr>
            <p:ph idx="1"/>
          </p:nvPr>
        </p:nvSpPr>
        <p:spPr>
          <a:xfrm>
            <a:off x="358218" y="1569091"/>
            <a:ext cx="8658519" cy="4260030"/>
          </a:xfrm>
        </p:spPr>
        <p:txBody>
          <a:bodyPr/>
          <a:lstStyle/>
          <a:p>
            <a:pPr marL="0" indent="0">
              <a:buNone/>
            </a:pPr>
            <a:r>
              <a:rPr lang="zh-CN" altLang="en-US" sz="2400" dirty="0"/>
              <a:t>    </a:t>
            </a:r>
            <a:r>
              <a:rPr lang="zh-CN" altLang="en-US" sz="2400" b="1" dirty="0"/>
              <a:t>经验正交函数分析方法</a:t>
            </a:r>
            <a:r>
              <a:rPr lang="zh-CN" altLang="en-US" sz="2400" dirty="0"/>
              <a:t>（</a:t>
            </a:r>
            <a:r>
              <a:rPr lang="en-US" altLang="zh-CN" sz="2400" dirty="0"/>
              <a:t>Empirical Orthogonal Function</a:t>
            </a:r>
            <a:r>
              <a:rPr lang="zh-CN" altLang="en-US" sz="2400" dirty="0"/>
              <a:t>， </a:t>
            </a:r>
            <a:r>
              <a:rPr lang="en-US" altLang="zh-CN" sz="2400" dirty="0"/>
              <a:t>EOF</a:t>
            </a:r>
            <a:r>
              <a:rPr lang="zh-CN" altLang="en-US" sz="2400" dirty="0"/>
              <a:t>），也称</a:t>
            </a:r>
            <a:r>
              <a:rPr lang="zh-CN" altLang="en-US" sz="2400" b="1" dirty="0"/>
              <a:t>特征向量分析</a:t>
            </a:r>
            <a:r>
              <a:rPr lang="zh-CN" altLang="en-US" sz="2400" dirty="0"/>
              <a:t>（</a:t>
            </a:r>
            <a:r>
              <a:rPr lang="en-US" altLang="zh-CN" sz="2400" dirty="0"/>
              <a:t>Eigenvector analysis</a:t>
            </a:r>
            <a:r>
              <a:rPr lang="zh-CN" altLang="en-US" sz="2400" dirty="0"/>
              <a:t>），或者</a:t>
            </a:r>
            <a:r>
              <a:rPr lang="zh-CN" altLang="en-US" sz="2400" b="1" dirty="0"/>
              <a:t>主成分分析</a:t>
            </a:r>
            <a:r>
              <a:rPr lang="zh-CN" altLang="en-US" sz="2400" dirty="0"/>
              <a:t>（</a:t>
            </a:r>
            <a:r>
              <a:rPr lang="en-US" altLang="zh-CN" sz="2400" dirty="0"/>
              <a:t>Principal Component Analysis</a:t>
            </a:r>
            <a:r>
              <a:rPr lang="zh-CN" altLang="en-US" sz="2400" dirty="0"/>
              <a:t>，</a:t>
            </a:r>
            <a:r>
              <a:rPr lang="en-US" altLang="zh-CN" sz="2400" dirty="0"/>
              <a:t>PCA</a:t>
            </a:r>
            <a:r>
              <a:rPr lang="zh-CN" altLang="en-US" sz="2400" dirty="0"/>
              <a:t>），是分析矩阵数据中的结构特征，</a:t>
            </a:r>
            <a:r>
              <a:rPr lang="zh-CN" altLang="en-US" sz="2400" u="sng" dirty="0"/>
              <a:t>提取主要数据特征量的一种方法</a:t>
            </a:r>
            <a:r>
              <a:rPr lang="zh-CN" altLang="en-US" sz="2400" dirty="0"/>
              <a:t>。</a:t>
            </a:r>
            <a:r>
              <a:rPr lang="en-US" altLang="zh-CN" sz="2400" dirty="0"/>
              <a:t>Lorenz</a:t>
            </a:r>
            <a:r>
              <a:rPr lang="zh-CN" altLang="en-US" sz="2400" dirty="0"/>
              <a:t>在</a:t>
            </a:r>
            <a:r>
              <a:rPr lang="en-US" altLang="zh-CN" sz="2400" dirty="0"/>
              <a:t>1950</a:t>
            </a:r>
            <a:r>
              <a:rPr lang="zh-CN" altLang="en-US" sz="2400" dirty="0"/>
              <a:t>年代首次将其引入气象和气候研究，现在得到了非常广泛的应用。</a:t>
            </a:r>
            <a:endParaRPr lang="en-US" altLang="zh-CN" sz="2400" dirty="0"/>
          </a:p>
          <a:p>
            <a:pPr marL="0" indent="0">
              <a:buNone/>
            </a:pPr>
            <a:r>
              <a:rPr lang="zh-CN" altLang="en-US" sz="2400" dirty="0"/>
              <a:t>    特征向量对应的是空间样本，也称空间特征向量或者空间模态（</a:t>
            </a:r>
            <a:r>
              <a:rPr lang="en-US" altLang="zh-CN" sz="2400" dirty="0"/>
              <a:t>EOF</a:t>
            </a:r>
            <a:r>
              <a:rPr lang="zh-CN" altLang="en-US" sz="2400" dirty="0"/>
              <a:t>），在一定程度上反映要素场的空间分布特点；</a:t>
            </a:r>
            <a:endParaRPr lang="en-US" altLang="zh-CN" sz="2400" dirty="0"/>
          </a:p>
          <a:p>
            <a:pPr marL="0" indent="0">
              <a:buNone/>
            </a:pPr>
            <a:r>
              <a:rPr lang="en-US" altLang="zh-CN" sz="2400" dirty="0"/>
              <a:t>    </a:t>
            </a:r>
            <a:r>
              <a:rPr lang="zh-CN" altLang="en-US" sz="2400" dirty="0"/>
              <a:t>主成分对应的是时间变化，也称时间系数（</a:t>
            </a:r>
            <a:r>
              <a:rPr lang="en-US" altLang="zh-CN" sz="2400" dirty="0"/>
              <a:t>PC</a:t>
            </a:r>
            <a:r>
              <a:rPr lang="zh-CN" altLang="en-US" sz="2400" dirty="0"/>
              <a:t>），反映相应空间模态随时间的权重变化，因此称</a:t>
            </a:r>
            <a:r>
              <a:rPr lang="en-US" altLang="zh-CN" sz="2400" dirty="0"/>
              <a:t>EOF</a:t>
            </a:r>
            <a:r>
              <a:rPr lang="zh-CN" altLang="en-US" sz="2400" dirty="0"/>
              <a:t>分析为时空分解。</a:t>
            </a:r>
            <a:endParaRPr lang="en-US" altLang="zh-CN" sz="2400" dirty="0"/>
          </a:p>
        </p:txBody>
      </p:sp>
    </p:spTree>
    <p:extLst>
      <p:ext uri="{BB962C8B-B14F-4D97-AF65-F5344CB8AC3E}">
        <p14:creationId xmlns:p14="http://schemas.microsoft.com/office/powerpoint/2010/main" val="2866711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466726" y="1024129"/>
            <a:ext cx="8229612" cy="5068706"/>
          </a:xfrm>
        </p:spPr>
        <p:txBody>
          <a:bodyPr/>
          <a:lstStyle/>
          <a:p>
            <a:r>
              <a:rPr lang="en-US" altLang="zh-CN" dirty="0"/>
              <a:t>A debug tip: setting the panel resource </a:t>
            </a:r>
            <a:r>
              <a:rPr lang="en-US" altLang="zh-CN" i="1" dirty="0" err="1">
                <a:hlinkClick r:id="rId2"/>
              </a:rPr>
              <a:t>gsnPanelDebug</a:t>
            </a:r>
            <a:r>
              <a:rPr lang="en-US" altLang="zh-CN" dirty="0"/>
              <a:t> to True causes a bunch of output to be echoed to the screen, telling you what values are used for the plot positions and sizes in </a:t>
            </a:r>
            <a:r>
              <a:rPr lang="en-US" altLang="zh-CN" b="1" dirty="0" err="1">
                <a:hlinkClick r:id="rId3"/>
              </a:rPr>
              <a:t>gsn_panel</a:t>
            </a:r>
            <a:r>
              <a:rPr lang="en-US" altLang="zh-CN" dirty="0"/>
              <a:t>. You can then use this information to adjust resources as necessary.</a:t>
            </a:r>
            <a:endParaRPr lang="zh-CN" altLang="en-US" dirty="0"/>
          </a:p>
          <a:p>
            <a:endParaRPr lang="zh-CN" altLang="en-US" dirty="0"/>
          </a:p>
        </p:txBody>
      </p:sp>
      <p:sp>
        <p:nvSpPr>
          <p:cNvPr id="6" name="标题 1"/>
          <p:cNvSpPr txBox="1">
            <a:spLocks/>
          </p:cNvSpPr>
          <p:nvPr/>
        </p:nvSpPr>
        <p:spPr>
          <a:xfrm>
            <a:off x="489578" y="93784"/>
            <a:ext cx="8229612" cy="720726"/>
          </a:xfrm>
          <a:prstGeom prst="rect">
            <a:avLst/>
          </a:prstGeom>
          <a:noFill/>
          <a:ln w="9525">
            <a:noFill/>
            <a:miter/>
          </a:ln>
        </p:spPr>
        <p:txBody>
          <a:bodyPr anchor="ctr"/>
          <a:lstStyle/>
          <a:p>
            <a:pPr algn="ctr"/>
            <a:r>
              <a:rPr lang="en-US" altLang="zh-CN" sz="3200" b="1" dirty="0"/>
              <a:t>15.3  Important panel resources</a:t>
            </a:r>
            <a:endParaRPr lang="zh-CN" altLang="zh-CN" sz="3200" b="1"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466726" y="804673"/>
            <a:ext cx="8229612" cy="5068706"/>
          </a:xfrm>
        </p:spPr>
        <p:txBody>
          <a:bodyPr/>
          <a:lstStyle/>
          <a:p>
            <a:r>
              <a:rPr lang="en-US" altLang="zh-CN" dirty="0" err="1">
                <a:solidFill>
                  <a:srgbClr val="0070C0"/>
                </a:solidFill>
              </a:rPr>
              <a:t>resP@gsnPanelDebug</a:t>
            </a:r>
            <a:r>
              <a:rPr lang="en-US" altLang="zh-CN" dirty="0">
                <a:solidFill>
                  <a:srgbClr val="0070C0"/>
                </a:solidFill>
              </a:rPr>
              <a:t>=True</a:t>
            </a:r>
            <a:endParaRPr lang="zh-CN" altLang="en-US" dirty="0">
              <a:solidFill>
                <a:srgbClr val="0070C0"/>
              </a:solidFill>
            </a:endParaRPr>
          </a:p>
        </p:txBody>
      </p:sp>
      <p:pic>
        <p:nvPicPr>
          <p:cNvPr id="6" name="Picture 3"/>
          <p:cNvPicPr>
            <a:picLocks noChangeAspect="1" noChangeArrowheads="1"/>
          </p:cNvPicPr>
          <p:nvPr/>
        </p:nvPicPr>
        <p:blipFill>
          <a:blip r:embed="rId2" cstate="print"/>
          <a:srcRect/>
          <a:stretch>
            <a:fillRect/>
          </a:stretch>
        </p:blipFill>
        <p:spPr bwMode="auto">
          <a:xfrm>
            <a:off x="24603" y="1554480"/>
            <a:ext cx="9119397" cy="5084064"/>
          </a:xfrm>
          <a:prstGeom prst="rect">
            <a:avLst/>
          </a:prstGeom>
          <a:noFill/>
          <a:ln w="9525">
            <a:noFill/>
            <a:miter lim="800000"/>
            <a:headEnd/>
            <a:tailEnd/>
          </a:ln>
        </p:spPr>
      </p:pic>
      <p:sp>
        <p:nvSpPr>
          <p:cNvPr id="7" name="标题 1"/>
          <p:cNvSpPr txBox="1">
            <a:spLocks/>
          </p:cNvSpPr>
          <p:nvPr/>
        </p:nvSpPr>
        <p:spPr>
          <a:xfrm>
            <a:off x="489578" y="93784"/>
            <a:ext cx="8229612" cy="720726"/>
          </a:xfrm>
          <a:prstGeom prst="rect">
            <a:avLst/>
          </a:prstGeom>
          <a:noFill/>
          <a:ln w="9525">
            <a:noFill/>
            <a:miter/>
          </a:ln>
        </p:spPr>
        <p:txBody>
          <a:bodyPr anchor="ctr"/>
          <a:lstStyle/>
          <a:p>
            <a:pPr algn="ctr"/>
            <a:r>
              <a:rPr lang="en-US" altLang="zh-CN" sz="3200" b="1" dirty="0"/>
              <a:t>15.3  Important panel resources</a:t>
            </a:r>
            <a:endParaRPr lang="zh-CN" altLang="zh-CN" sz="3200" b="1"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466726" y="804673"/>
            <a:ext cx="8229612" cy="5068706"/>
          </a:xfrm>
        </p:spPr>
        <p:txBody>
          <a:bodyPr/>
          <a:lstStyle/>
          <a:p>
            <a:r>
              <a:rPr lang="en-US" altLang="zh-CN" dirty="0" err="1"/>
              <a:t>resP@gsnPanelDebug</a:t>
            </a:r>
            <a:r>
              <a:rPr lang="en-US" altLang="zh-CN" dirty="0"/>
              <a:t>=True</a:t>
            </a:r>
            <a:endParaRPr lang="zh-CN" altLang="en-US" dirty="0"/>
          </a:p>
        </p:txBody>
      </p:sp>
      <p:sp>
        <p:nvSpPr>
          <p:cNvPr id="7" name="标题 1"/>
          <p:cNvSpPr txBox="1">
            <a:spLocks/>
          </p:cNvSpPr>
          <p:nvPr/>
        </p:nvSpPr>
        <p:spPr>
          <a:xfrm>
            <a:off x="489578" y="93784"/>
            <a:ext cx="8229612" cy="720726"/>
          </a:xfrm>
          <a:prstGeom prst="rect">
            <a:avLst/>
          </a:prstGeom>
          <a:noFill/>
          <a:ln w="9525">
            <a:noFill/>
            <a:miter/>
          </a:ln>
        </p:spPr>
        <p:txBody>
          <a:bodyPr anchor="ctr"/>
          <a:lstStyle/>
          <a:p>
            <a:pPr algn="ctr"/>
            <a:r>
              <a:rPr lang="en-US" altLang="zh-CN" sz="3200" b="1" dirty="0"/>
              <a:t>15.3  Important panel resources</a:t>
            </a:r>
            <a:endParaRPr lang="zh-CN" altLang="zh-CN" sz="3200" b="1" dirty="0"/>
          </a:p>
        </p:txBody>
      </p:sp>
      <p:pic>
        <p:nvPicPr>
          <p:cNvPr id="11266" name="Picture 2"/>
          <p:cNvPicPr>
            <a:picLocks noChangeAspect="1" noChangeArrowheads="1"/>
          </p:cNvPicPr>
          <p:nvPr/>
        </p:nvPicPr>
        <p:blipFill>
          <a:blip r:embed="rId2" cstate="print"/>
          <a:srcRect/>
          <a:stretch>
            <a:fillRect/>
          </a:stretch>
        </p:blipFill>
        <p:spPr bwMode="auto">
          <a:xfrm>
            <a:off x="-1" y="1865376"/>
            <a:ext cx="9044057" cy="3072383"/>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3"/>
          <a:stretch>
            <a:fillRect/>
          </a:stretch>
        </p:blipFill>
        <p:spPr>
          <a:xfrm>
            <a:off x="3018692" y="1137202"/>
            <a:ext cx="5951386" cy="5541777"/>
          </a:xfrm>
          <a:prstGeom prst="rect">
            <a:avLst/>
          </a:prstGeom>
        </p:spPr>
      </p:pic>
      <p:sp>
        <p:nvSpPr>
          <p:cNvPr id="4" name="标题 1"/>
          <p:cNvSpPr txBox="1">
            <a:spLocks/>
          </p:cNvSpPr>
          <p:nvPr/>
        </p:nvSpPr>
        <p:spPr>
          <a:xfrm>
            <a:off x="489578" y="93784"/>
            <a:ext cx="8229612" cy="720726"/>
          </a:xfrm>
          <a:prstGeom prst="rect">
            <a:avLst/>
          </a:prstGeom>
          <a:noFill/>
          <a:ln w="9525">
            <a:noFill/>
            <a:miter/>
          </a:ln>
        </p:spPr>
        <p:txBody>
          <a:bodyPr anchor="ctr"/>
          <a:lstStyle/>
          <a:p>
            <a:pPr algn="ctr"/>
            <a:r>
              <a:rPr lang="en-US" altLang="zh-CN" sz="3200" b="1" dirty="0"/>
              <a:t>15.3  Important panel resources</a:t>
            </a:r>
            <a:endParaRPr lang="zh-CN" altLang="zh-CN" sz="3200" b="1" dirty="0"/>
          </a:p>
        </p:txBody>
      </p:sp>
      <p:sp>
        <p:nvSpPr>
          <p:cNvPr id="6" name="矩形 5"/>
          <p:cNvSpPr/>
          <p:nvPr/>
        </p:nvSpPr>
        <p:spPr>
          <a:xfrm>
            <a:off x="152401" y="1701243"/>
            <a:ext cx="6090137" cy="1200329"/>
          </a:xfrm>
          <a:prstGeom prst="rect">
            <a:avLst/>
          </a:prstGeom>
          <a:solidFill>
            <a:schemeClr val="bg1"/>
          </a:solidFill>
        </p:spPr>
        <p:txBody>
          <a:bodyPr wrap="square">
            <a:spAutoFit/>
          </a:bodyPr>
          <a:lstStyle/>
          <a:p>
            <a:r>
              <a:rPr lang="en-US" altLang="zh-CN" sz="2400" dirty="0">
                <a:solidFill>
                  <a:srgbClr val="000000"/>
                </a:solidFill>
                <a:latin typeface="Consolas" panose="020B0609020204030204" pitchFamily="49" charset="0"/>
              </a:rPr>
              <a:t>res5@gsnPanelXWhiteSpacePercent=</a:t>
            </a:r>
            <a:r>
              <a:rPr lang="en-US" altLang="zh-CN" sz="2400" dirty="0">
                <a:solidFill>
                  <a:srgbClr val="098658"/>
                </a:solidFill>
                <a:latin typeface="Consolas" panose="020B0609020204030204" pitchFamily="49" charset="0"/>
              </a:rPr>
              <a:t>10</a:t>
            </a:r>
            <a:endParaRPr lang="en-US" altLang="zh-CN" sz="2400" dirty="0">
              <a:solidFill>
                <a:srgbClr val="000000"/>
              </a:solidFill>
              <a:latin typeface="Consolas" panose="020B0609020204030204" pitchFamily="49" charset="0"/>
            </a:endParaRPr>
          </a:p>
          <a:p>
            <a:r>
              <a:rPr lang="en-US" altLang="zh-CN" sz="2400" dirty="0">
                <a:solidFill>
                  <a:srgbClr val="000000"/>
                </a:solidFill>
                <a:latin typeface="Consolas" panose="020B0609020204030204" pitchFamily="49" charset="0"/>
              </a:rPr>
              <a:t>res5@gsnPanelYWhiteSpacePercent=</a:t>
            </a:r>
            <a:r>
              <a:rPr lang="en-US" altLang="zh-CN" sz="2400" dirty="0">
                <a:solidFill>
                  <a:srgbClr val="098658"/>
                </a:solidFill>
                <a:latin typeface="Consolas" panose="020B0609020204030204" pitchFamily="49" charset="0"/>
              </a:rPr>
              <a:t>0</a:t>
            </a:r>
            <a:endParaRPr lang="en-US" altLang="zh-CN" sz="2400" dirty="0">
              <a:solidFill>
                <a:srgbClr val="000000"/>
              </a:solidFill>
              <a:latin typeface="Consolas" panose="020B0609020204030204" pitchFamily="49" charset="0"/>
            </a:endParaRPr>
          </a:p>
          <a:p>
            <a:r>
              <a:rPr lang="en-US" altLang="zh-CN" sz="2400" dirty="0" err="1">
                <a:solidFill>
                  <a:srgbClr val="795E26"/>
                </a:solidFill>
                <a:latin typeface="Consolas" panose="020B0609020204030204" pitchFamily="49" charset="0"/>
              </a:rPr>
              <a:t>gsn_panel</a:t>
            </a:r>
            <a:r>
              <a:rPr lang="en-US" altLang="zh-CN" sz="2400" dirty="0">
                <a:solidFill>
                  <a:srgbClr val="000000"/>
                </a:solidFill>
                <a:latin typeface="Consolas" panose="020B0609020204030204" pitchFamily="49" charset="0"/>
              </a:rPr>
              <a:t>(</a:t>
            </a:r>
            <a:r>
              <a:rPr lang="en-US" altLang="zh-CN" sz="2400" dirty="0" err="1">
                <a:solidFill>
                  <a:srgbClr val="000000"/>
                </a:solidFill>
                <a:latin typeface="Consolas" panose="020B0609020204030204" pitchFamily="49" charset="0"/>
              </a:rPr>
              <a:t>wks</a:t>
            </a:r>
            <a:r>
              <a:rPr lang="en-US" altLang="zh-CN" sz="2400" dirty="0">
                <a:solidFill>
                  <a:srgbClr val="000000"/>
                </a:solidFill>
                <a:latin typeface="Consolas" panose="020B0609020204030204" pitchFamily="49" charset="0"/>
              </a:rPr>
              <a:t>, plot, (/</a:t>
            </a:r>
            <a:r>
              <a:rPr lang="en-US" altLang="zh-CN" sz="2400" dirty="0">
                <a:solidFill>
                  <a:srgbClr val="098658"/>
                </a:solidFill>
                <a:latin typeface="Consolas" panose="020B0609020204030204" pitchFamily="49" charset="0"/>
              </a:rPr>
              <a:t>2</a:t>
            </a:r>
            <a:r>
              <a:rPr lang="en-US" altLang="zh-CN" sz="2400" dirty="0">
                <a:solidFill>
                  <a:srgbClr val="000000"/>
                </a:solidFill>
                <a:latin typeface="Consolas" panose="020B0609020204030204" pitchFamily="49" charset="0"/>
              </a:rPr>
              <a:t>,</a:t>
            </a:r>
            <a:r>
              <a:rPr lang="en-US" altLang="zh-CN" sz="2400" dirty="0">
                <a:solidFill>
                  <a:srgbClr val="098658"/>
                </a:solidFill>
                <a:latin typeface="Consolas" panose="020B0609020204030204" pitchFamily="49" charset="0"/>
              </a:rPr>
              <a:t>2</a:t>
            </a:r>
            <a:r>
              <a:rPr lang="en-US" altLang="zh-CN" sz="2400" dirty="0">
                <a:solidFill>
                  <a:srgbClr val="000000"/>
                </a:solidFill>
                <a:latin typeface="Consolas" panose="020B0609020204030204" pitchFamily="49" charset="0"/>
              </a:rPr>
              <a:t>/), res5)</a:t>
            </a:r>
          </a:p>
        </p:txBody>
      </p:sp>
    </p:spTree>
    <p:extLst>
      <p:ext uri="{BB962C8B-B14F-4D97-AF65-F5344CB8AC3E}">
        <p14:creationId xmlns:p14="http://schemas.microsoft.com/office/powerpoint/2010/main" val="7074814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21590" y="822265"/>
            <a:ext cx="8229612" cy="5669975"/>
          </a:xfrm>
        </p:spPr>
        <p:txBody>
          <a:bodyPr/>
          <a:lstStyle/>
          <a:p>
            <a:r>
              <a:rPr lang="en-US" altLang="zh-CN" dirty="0" err="1">
                <a:solidFill>
                  <a:srgbClr val="0070C0"/>
                </a:solidFill>
              </a:rPr>
              <a:t>gsn_panel</a:t>
            </a:r>
            <a:r>
              <a:rPr lang="en-US" altLang="zh-CN" dirty="0"/>
              <a:t> </a:t>
            </a:r>
            <a:r>
              <a:rPr lang="en-US" altLang="zh-CN" u="sng" dirty="0"/>
              <a:t>expects plots to be of the same size</a:t>
            </a:r>
            <a:r>
              <a:rPr lang="en-US" altLang="zh-CN" dirty="0"/>
              <a:t>. Sending plots of different sizes to the procedure can produce unexpected results.</a:t>
            </a:r>
            <a:endParaRPr lang="zh-CN" altLang="zh-CN" dirty="0"/>
          </a:p>
          <a:p>
            <a:endParaRPr lang="en-US" altLang="zh-CN" dirty="0"/>
          </a:p>
          <a:p>
            <a:r>
              <a:rPr lang="en-US" altLang="zh-CN" dirty="0"/>
              <a:t>The user can manually create a frame containing plots of different sizes by specifying where on the page they should be located, and what size they should be.</a:t>
            </a:r>
            <a:endParaRPr lang="zh-CN" altLang="en-US" b="1" dirty="0">
              <a:solidFill>
                <a:srgbClr val="7030A0"/>
              </a:solidFill>
            </a:endParaRPr>
          </a:p>
        </p:txBody>
      </p:sp>
      <p:sp>
        <p:nvSpPr>
          <p:cNvPr id="4" name="标题 1"/>
          <p:cNvSpPr txBox="1">
            <a:spLocks/>
          </p:cNvSpPr>
          <p:nvPr/>
        </p:nvSpPr>
        <p:spPr>
          <a:xfrm>
            <a:off x="489578" y="93784"/>
            <a:ext cx="8229612" cy="720726"/>
          </a:xfrm>
          <a:prstGeom prst="rect">
            <a:avLst/>
          </a:prstGeom>
          <a:noFill/>
          <a:ln w="9525">
            <a:noFill/>
            <a:miter/>
          </a:ln>
        </p:spPr>
        <p:txBody>
          <a:bodyPr anchor="ctr"/>
          <a:lstStyle/>
          <a:p>
            <a:pPr algn="ctr"/>
            <a:r>
              <a:rPr lang="en-US" altLang="zh-CN" sz="3200" b="1" dirty="0"/>
              <a:t>15.4  Paneling plots of different sizes</a:t>
            </a:r>
            <a:endParaRPr lang="zh-CN" altLang="zh-CN" sz="3200" b="1"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489578" y="93784"/>
            <a:ext cx="8229612" cy="720726"/>
          </a:xfrm>
          <a:prstGeom prst="rect">
            <a:avLst/>
          </a:prstGeom>
          <a:noFill/>
          <a:ln w="9525">
            <a:noFill/>
            <a:miter/>
          </a:ln>
        </p:spPr>
        <p:txBody>
          <a:bodyPr anchor="ctr"/>
          <a:lstStyle/>
          <a:p>
            <a:pPr algn="ctr"/>
            <a:r>
              <a:rPr lang="en-US" altLang="zh-CN" sz="3200" b="1" dirty="0"/>
              <a:t>15.4  Paneling plots of different sizes</a:t>
            </a:r>
            <a:endParaRPr lang="zh-CN" altLang="zh-CN" sz="3200" b="1" dirty="0"/>
          </a:p>
        </p:txBody>
      </p:sp>
      <p:pic>
        <p:nvPicPr>
          <p:cNvPr id="9218" name="Picture 2"/>
          <p:cNvPicPr>
            <a:picLocks noGrp="1" noChangeAspect="1" noChangeArrowheads="1"/>
          </p:cNvPicPr>
          <p:nvPr>
            <p:ph idx="1"/>
          </p:nvPr>
        </p:nvPicPr>
        <p:blipFill>
          <a:blip r:embed="rId2" cstate="print"/>
          <a:srcRect/>
          <a:stretch>
            <a:fillRect/>
          </a:stretch>
        </p:blipFill>
        <p:spPr bwMode="auto">
          <a:xfrm>
            <a:off x="3130220" y="804481"/>
            <a:ext cx="6013780" cy="6053519"/>
          </a:xfrm>
          <a:prstGeom prst="rect">
            <a:avLst/>
          </a:prstGeom>
          <a:noFill/>
          <a:ln w="9525">
            <a:noFill/>
            <a:miter lim="800000"/>
            <a:headEnd/>
            <a:tailEnd/>
          </a:ln>
        </p:spPr>
      </p:pic>
      <p:pic>
        <p:nvPicPr>
          <p:cNvPr id="9219" name="Picture 3"/>
          <p:cNvPicPr>
            <a:picLocks noChangeAspect="1" noChangeArrowheads="1"/>
          </p:cNvPicPr>
          <p:nvPr/>
        </p:nvPicPr>
        <p:blipFill>
          <a:blip r:embed="rId3" cstate="print"/>
          <a:srcRect/>
          <a:stretch>
            <a:fillRect/>
          </a:stretch>
        </p:blipFill>
        <p:spPr bwMode="auto">
          <a:xfrm>
            <a:off x="0" y="1670876"/>
            <a:ext cx="7428592" cy="3980116"/>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2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7" y="198017"/>
            <a:ext cx="8229612" cy="720726"/>
          </a:xfrm>
        </p:spPr>
        <p:txBody>
          <a:bodyPr/>
          <a:lstStyle/>
          <a:p>
            <a:r>
              <a:rPr lang="en-US" altLang="zh-CN" dirty="0">
                <a:solidFill>
                  <a:srgbClr val="0070C0"/>
                </a:solidFill>
              </a:rPr>
              <a:t>13.1 EOF</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35308" y="918743"/>
                <a:ext cx="8892450" cy="5216050"/>
              </a:xfrm>
            </p:spPr>
            <p:txBody>
              <a:bodyPr/>
              <a:lstStyle/>
              <a:p>
                <a:pPr marL="0" indent="0">
                  <a:buNone/>
                </a:pPr>
                <a14:m>
                  <m:oMath xmlns:m="http://schemas.openxmlformats.org/officeDocument/2006/math">
                    <m:r>
                      <a:rPr lang="en-US" altLang="zh-CN" sz="2400" b="0" i="1" smtClean="0">
                        <a:latin typeface="Cambria Math" panose="02040503050406030204" pitchFamily="18" charset="0"/>
                      </a:rPr>
                      <m:t>𝑋</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𝐸𝑂𝐹</m:t>
                        </m:r>
                      </m:e>
                      <m:sub>
                        <m:r>
                          <a:rPr lang="en-US" altLang="zh-CN" sz="2400" i="1">
                            <a:latin typeface="Cambria Math" panose="02040503050406030204" pitchFamily="18" charset="0"/>
                            <a:ea typeface="Cambria Math" panose="02040503050406030204" pitchFamily="18" charset="0"/>
                          </a:rPr>
                          <m:t>𝑚</m:t>
                        </m:r>
                        <m:r>
                          <a:rPr lang="en-US" altLang="zh-CN"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𝑚</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𝑃𝐶</m:t>
                        </m:r>
                      </m:e>
                      <m:sub>
                        <m:r>
                          <a:rPr lang="en-US" altLang="zh-CN" sz="2400" b="0" i="1" smtClean="0">
                            <a:latin typeface="Cambria Math" panose="02040503050406030204" pitchFamily="18" charset="0"/>
                            <a:ea typeface="Cambria Math" panose="02040503050406030204" pitchFamily="18" charset="0"/>
                          </a:rPr>
                          <m:t>𝑚</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𝑛</m:t>
                        </m:r>
                      </m:sub>
                    </m:sSub>
                  </m:oMath>
                </a14:m>
                <a:r>
                  <a:rPr lang="zh-CN" altLang="en-US" sz="2400" dirty="0"/>
                  <a:t>      其中，</a:t>
                </a:r>
                <a:r>
                  <a:rPr lang="en-US" altLang="zh-CN" sz="2400" i="1" dirty="0"/>
                  <a:t>m</a:t>
                </a:r>
                <a:r>
                  <a:rPr lang="zh-CN" altLang="en-US" sz="2400" dirty="0"/>
                  <a:t>为站点数，</a:t>
                </a:r>
                <a:r>
                  <a:rPr lang="en-US" altLang="zh-CN" sz="2400" i="1" dirty="0"/>
                  <a:t>n</a:t>
                </a:r>
                <a:r>
                  <a:rPr lang="zh-CN" altLang="en-US" sz="2400" dirty="0"/>
                  <a:t>为时间序列长度</a:t>
                </a:r>
                <a:endParaRPr lang="en-US" altLang="zh-CN" sz="2400" dirty="0"/>
              </a:p>
              <a:p>
                <a:pPr marL="0" indent="0">
                  <a:buNone/>
                </a:pPr>
                <a:r>
                  <a:rPr lang="zh-CN" altLang="en-US" sz="2400" dirty="0"/>
                  <a:t>算法如下：</a:t>
                </a:r>
                <a:endParaRPr lang="en-US" altLang="zh-CN" sz="2400" dirty="0"/>
              </a:p>
              <a:p>
                <a:pPr marL="0" indent="0">
                  <a:buNone/>
                </a:pPr>
                <a:r>
                  <a:rPr lang="zh-CN" altLang="en-US" sz="2400" dirty="0"/>
                  <a:t>（</a:t>
                </a:r>
                <a:r>
                  <a:rPr lang="en-US" altLang="zh-CN" sz="2400" dirty="0"/>
                  <a:t>1</a:t>
                </a:r>
                <a:r>
                  <a:rPr lang="zh-CN" altLang="en-US" sz="2400" dirty="0"/>
                  <a:t>）资料通常处理成距平的形式，得到一个数据矩阵</a:t>
                </a:r>
                <a14:m>
                  <m:oMath xmlns:m="http://schemas.openxmlformats.org/officeDocument/2006/math">
                    <m:sSub>
                      <m:sSubPr>
                        <m:ctrlPr>
                          <a:rPr lang="en-US" altLang="zh-CN" sz="2400" i="1" dirty="0" smtClean="0">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rPr>
                          <m:t>𝑋</m:t>
                        </m:r>
                      </m:e>
                      <m:sub>
                        <m:r>
                          <a:rPr lang="en-US" altLang="zh-CN" sz="2400" i="1">
                            <a:latin typeface="Cambria Math" panose="02040503050406030204" pitchFamily="18" charset="0"/>
                            <a:ea typeface="Cambria Math" panose="02040503050406030204" pitchFamily="18" charset="0"/>
                          </a:rPr>
                          <m:t>𝑚</m:t>
                        </m:r>
                        <m:r>
                          <a:rPr lang="en-US" altLang="zh-CN" sz="2400" i="1" dirty="0" smtClean="0">
                            <a:latin typeface="Cambria Math" panose="02040503050406030204" pitchFamily="18" charset="0"/>
                            <a:ea typeface="Cambria Math" panose="02040503050406030204" pitchFamily="18" charset="0"/>
                          </a:rPr>
                          <m:t>×</m:t>
                        </m:r>
                        <m:r>
                          <a:rPr lang="en-US" altLang="zh-CN" sz="2400" b="0" i="1" dirty="0" smtClean="0">
                            <a:latin typeface="Cambria Math" panose="02040503050406030204" pitchFamily="18" charset="0"/>
                            <a:ea typeface="Cambria Math" panose="02040503050406030204" pitchFamily="18" charset="0"/>
                          </a:rPr>
                          <m:t>𝑛</m:t>
                        </m:r>
                      </m:sub>
                    </m:sSub>
                  </m:oMath>
                </a14:m>
                <a:r>
                  <a:rPr lang="en-US" altLang="zh-CN" sz="2400" dirty="0"/>
                  <a:t>;</a:t>
                </a:r>
              </a:p>
              <a:p>
                <a:pPr marL="0" indent="0">
                  <a:buNone/>
                </a:pPr>
                <a:r>
                  <a:rPr lang="zh-CN" altLang="en-US" sz="2400" dirty="0"/>
                  <a:t>（</a:t>
                </a:r>
                <a:r>
                  <a:rPr lang="en-US" altLang="zh-CN" sz="2400" dirty="0"/>
                  <a:t>2</a:t>
                </a:r>
                <a:r>
                  <a:rPr lang="zh-CN" altLang="en-US" sz="2400" dirty="0"/>
                  <a:t>）计算</a:t>
                </a:r>
                <a:r>
                  <a:rPr lang="en-US" altLang="zh-CN" sz="2400" dirty="0"/>
                  <a:t>X</a:t>
                </a:r>
                <a:r>
                  <a:rPr lang="zh-CN" altLang="en-US" sz="2400" dirty="0"/>
                  <a:t>与其转置矩阵</a:t>
                </a:r>
                <a:r>
                  <a:rPr lang="en-US" altLang="zh-CN" sz="2400" dirty="0"/>
                  <a:t>X</a:t>
                </a:r>
                <a:r>
                  <a:rPr lang="zh-CN" altLang="en-US" sz="2400" dirty="0"/>
                  <a:t>的交叉积，得到一个方阵：</a:t>
                </a:r>
                <a:endParaRPr lang="en-US" altLang="zh-CN" sz="2400" dirty="0"/>
              </a:p>
              <a:p>
                <a:pPr marL="0" indent="0">
                  <a:buNone/>
                </a:pPr>
                <a:r>
                  <a:rPr lang="en-US" altLang="zh-CN" sz="2400" dirty="0"/>
                  <a:t>                  </a:t>
                </a:r>
                <a14:m>
                  <m:oMath xmlns:m="http://schemas.openxmlformats.org/officeDocument/2006/math">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𝐶</m:t>
                        </m:r>
                      </m:e>
                      <m:sub>
                        <m:r>
                          <a:rPr lang="en-US" altLang="zh-CN" sz="2400" b="0" i="1" smtClean="0">
                            <a:latin typeface="Cambria Math" panose="02040503050406030204" pitchFamily="18" charset="0"/>
                            <a:ea typeface="Cambria Math" panose="02040503050406030204" pitchFamily="18" charset="0"/>
                          </a:rPr>
                          <m:t>𝑚</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𝑚</m:t>
                        </m:r>
                      </m:sub>
                    </m:sSub>
                    <m:r>
                      <a:rPr lang="en-US" altLang="zh-CN" sz="2400" i="1" smtClean="0">
                        <a:latin typeface="Cambria Math" panose="02040503050406030204" pitchFamily="18" charset="0"/>
                        <a:ea typeface="Cambria Math" panose="02040503050406030204" pitchFamily="18" charset="0"/>
                      </a:rPr>
                      <m:t>=</m:t>
                    </m:r>
                    <m:f>
                      <m:fPr>
                        <m:ctrlPr>
                          <a:rPr lang="en-US" altLang="zh-CN" sz="240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1</m:t>
                        </m:r>
                      </m:num>
                      <m:den>
                        <m:r>
                          <a:rPr lang="en-US" altLang="zh-CN" sz="2400" b="0" i="1" smtClean="0">
                            <a:latin typeface="Cambria Math" panose="02040503050406030204" pitchFamily="18" charset="0"/>
                            <a:ea typeface="Cambria Math" panose="02040503050406030204" pitchFamily="18" charset="0"/>
                          </a:rPr>
                          <m:t>𝑛</m:t>
                        </m:r>
                      </m:den>
                    </m:f>
                    <m:r>
                      <a:rPr lang="en-US" altLang="zh-CN" sz="2400" b="0" i="1" smtClean="0">
                        <a:latin typeface="Cambria Math" panose="02040503050406030204" pitchFamily="18" charset="0"/>
                        <a:ea typeface="Cambria Math" panose="02040503050406030204" pitchFamily="18" charset="0"/>
                      </a:rPr>
                      <m:t>𝑋</m:t>
                    </m:r>
                    <m:r>
                      <a:rPr lang="en-US" altLang="zh-CN" sz="2400" i="1" smtClean="0">
                        <a:latin typeface="Cambria Math" panose="02040503050406030204" pitchFamily="18" charset="0"/>
                        <a:ea typeface="Cambria Math" panose="02040503050406030204" pitchFamily="18" charset="0"/>
                      </a:rPr>
                      <m:t>×</m:t>
                    </m:r>
                    <m:sSup>
                      <m:sSupPr>
                        <m:ctrlPr>
                          <a:rPr lang="en-US" altLang="zh-CN" sz="240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𝑋</m:t>
                        </m:r>
                      </m:e>
                      <m:sup>
                        <m:r>
                          <a:rPr lang="en-US" altLang="zh-CN" sz="2400" b="0" i="1" smtClean="0">
                            <a:latin typeface="Cambria Math" panose="02040503050406030204" pitchFamily="18" charset="0"/>
                            <a:ea typeface="Cambria Math" panose="02040503050406030204" pitchFamily="18" charset="0"/>
                          </a:rPr>
                          <m:t>𝑇</m:t>
                        </m:r>
                      </m:sup>
                    </m:sSup>
                  </m:oMath>
                </a14:m>
                <a:endParaRPr lang="en-US" altLang="zh-CN" sz="2400" dirty="0"/>
              </a:p>
              <a:p>
                <a:pPr marL="0" indent="0">
                  <a:buNone/>
                </a:pPr>
                <a:r>
                  <a:rPr lang="en-US" altLang="zh-CN" sz="2400" dirty="0"/>
                  <a:t>          </a:t>
                </a:r>
                <a:r>
                  <a:rPr lang="zh-CN" altLang="en-US" sz="2400" dirty="0"/>
                  <a:t>如果</a:t>
                </a:r>
                <a:r>
                  <a:rPr lang="en-US" altLang="zh-CN" sz="2400" dirty="0"/>
                  <a:t>X</a:t>
                </a:r>
                <a:r>
                  <a:rPr lang="zh-CN" altLang="en-US" sz="2400" dirty="0"/>
                  <a:t>已经是距平资料的话，则</a:t>
                </a:r>
                <a:r>
                  <a:rPr lang="en-US" altLang="zh-CN" sz="2400" dirty="0"/>
                  <a:t>C</a:t>
                </a:r>
                <a:r>
                  <a:rPr lang="zh-CN" altLang="en-US" sz="2400" dirty="0"/>
                  <a:t>称为协方差阵；如果</a:t>
                </a:r>
                <a:r>
                  <a:rPr lang="en-US" altLang="zh-CN" sz="2400" dirty="0"/>
                  <a:t>X</a:t>
                </a:r>
                <a:r>
                  <a:rPr lang="zh-CN" altLang="en-US" sz="2400" dirty="0"/>
                  <a:t>已经标准化（即</a:t>
                </a:r>
                <a:r>
                  <a:rPr lang="en-US" altLang="zh-CN" sz="2400" dirty="0"/>
                  <a:t>C</a:t>
                </a:r>
                <a:r>
                  <a:rPr lang="zh-CN" altLang="en-US" sz="2400" dirty="0"/>
                  <a:t>中每行数据的平均值均为</a:t>
                </a:r>
                <a:r>
                  <a:rPr lang="en-US" altLang="zh-CN" sz="2400" dirty="0"/>
                  <a:t>0</a:t>
                </a:r>
                <a:r>
                  <a:rPr lang="zh-CN" altLang="en-US" sz="2400" dirty="0"/>
                  <a:t>，标准差均为</a:t>
                </a:r>
                <a:r>
                  <a:rPr lang="en-US" altLang="zh-CN" sz="2400" dirty="0"/>
                  <a:t>1</a:t>
                </a:r>
                <a:r>
                  <a:rPr lang="zh-CN" altLang="en-US" sz="2400" dirty="0"/>
                  <a:t>），则称为相关系数矩阵。</a:t>
                </a:r>
                <a:endParaRPr lang="en-US" altLang="zh-CN" sz="2400" dirty="0"/>
              </a:p>
              <a:p>
                <a:pPr marL="0" indent="0">
                  <a:buNone/>
                </a:pPr>
                <a:r>
                  <a:rPr lang="zh-CN" altLang="en-US" sz="2400" dirty="0"/>
                  <a:t>（</a:t>
                </a:r>
                <a:r>
                  <a:rPr lang="en-US" altLang="zh-CN" sz="2400" dirty="0"/>
                  <a:t>3</a:t>
                </a:r>
                <a:r>
                  <a:rPr lang="zh-CN" altLang="en-US" sz="2400" dirty="0"/>
                  <a:t>）计算方阵</a:t>
                </a:r>
                <a:r>
                  <a:rPr lang="en-US" altLang="zh-CN" sz="2400" dirty="0"/>
                  <a:t>C</a:t>
                </a:r>
                <a:r>
                  <a:rPr lang="zh-CN" altLang="en-US" sz="2400" dirty="0"/>
                  <a:t>的特征根</a:t>
                </a:r>
                <a14:m>
                  <m:oMath xmlns:m="http://schemas.openxmlformats.org/officeDocument/2006/math">
                    <m:r>
                      <a:rPr lang="zh-CN" altLang="en-US" sz="2400" i="1" smtClean="0">
                        <a:latin typeface="Cambria Math" panose="02040503050406030204" pitchFamily="18" charset="0"/>
                      </a:rPr>
                      <m:t> </m:t>
                    </m:r>
                    <m:r>
                      <a:rPr lang="en-US" altLang="zh-CN" sz="2400" b="0" i="1" smtClean="0">
                        <a:latin typeface="Cambria Math" panose="02040503050406030204" pitchFamily="18" charset="0"/>
                      </a:rPr>
                      <m:t>(</m:t>
                    </m:r>
                    <m:sSub>
                      <m:sSubPr>
                        <m:ctrlPr>
                          <a:rPr lang="en-US" altLang="zh-CN" sz="2400" i="1" smtClean="0">
                            <a:latin typeface="Cambria Math" panose="02040503050406030204" pitchFamily="18" charset="0"/>
                          </a:rPr>
                        </m:ctrlPr>
                      </m:sSubPr>
                      <m:e>
                        <m:r>
                          <a:rPr lang="zh-CN" altLang="en-US" sz="2400" i="1">
                            <a:latin typeface="Cambria Math" panose="02040503050406030204" pitchFamily="18" charset="0"/>
                          </a:rPr>
                          <m:t>𝜆</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r>
                      <a:rPr lang="en-US" altLang="zh-CN" sz="2400" i="1">
                        <a:latin typeface="Cambria Math" panose="02040503050406030204" pitchFamily="18" charset="0"/>
                      </a:rPr>
                      <m:t>……</m:t>
                    </m:r>
                    <m:r>
                      <a:rPr lang="en-US" altLang="zh-CN" sz="2400" b="0" i="1" smtClean="0">
                        <a:latin typeface="Cambria Math" panose="02040503050406030204" pitchFamily="18" charset="0"/>
                      </a:rPr>
                      <m:t>,</m:t>
                    </m:r>
                    <m:r>
                      <a:rPr lang="en-US" altLang="zh-CN" sz="2400" i="1" smtClean="0">
                        <a:latin typeface="Cambria Math" panose="02040503050406030204" pitchFamily="18" charset="0"/>
                      </a:rPr>
                      <m:t> </m:t>
                    </m:r>
                    <m:sSub>
                      <m:sSubPr>
                        <m:ctrlPr>
                          <a:rPr lang="en-US" altLang="zh-CN" sz="2400" i="1" smtClean="0">
                            <a:latin typeface="Cambria Math" panose="02040503050406030204" pitchFamily="18" charset="0"/>
                          </a:rPr>
                        </m:ctrlPr>
                      </m:sSubPr>
                      <m:e>
                        <m:r>
                          <a:rPr lang="zh-CN" altLang="en-US" sz="2400" i="1">
                            <a:latin typeface="Cambria Math" panose="02040503050406030204" pitchFamily="18" charset="0"/>
                          </a:rPr>
                          <m:t>𝜆</m:t>
                        </m:r>
                      </m:e>
                      <m:sub>
                        <m:r>
                          <a:rPr lang="en-US" altLang="zh-CN" sz="2400" b="0" i="1" smtClean="0">
                            <a:latin typeface="Cambria Math" panose="02040503050406030204" pitchFamily="18" charset="0"/>
                          </a:rPr>
                          <m:t>𝑚</m:t>
                        </m:r>
                      </m:sub>
                    </m:sSub>
                    <m:r>
                      <a:rPr lang="en-US" altLang="zh-CN" sz="2400" b="0" i="1" smtClean="0">
                        <a:latin typeface="Cambria Math" panose="02040503050406030204" pitchFamily="18" charset="0"/>
                      </a:rPr>
                      <m:t>)</m:t>
                    </m:r>
                  </m:oMath>
                </a14:m>
                <a:r>
                  <a:rPr lang="zh-CN" altLang="en-US" sz="2400" dirty="0"/>
                  <a:t>和特征向量</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i="1">
                            <a:latin typeface="Cambria Math" panose="02040503050406030204" pitchFamily="18" charset="0"/>
                          </a:rPr>
                          <m:t>𝑉</m:t>
                        </m:r>
                      </m:e>
                      <m:sub>
                        <m:r>
                          <a:rPr lang="en-US" altLang="zh-CN" sz="2400" b="0" i="1" smtClean="0">
                            <a:latin typeface="Cambria Math" panose="02040503050406030204" pitchFamily="18" charset="0"/>
                          </a:rPr>
                          <m:t>𝑚</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𝑚</m:t>
                        </m:r>
                      </m:sub>
                    </m:sSub>
                  </m:oMath>
                </a14:m>
                <a:r>
                  <a:rPr lang="zh-CN" altLang="en-US" sz="2400" dirty="0"/>
                  <a:t>，二者满足：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i="1">
                            <a:latin typeface="Cambria Math" panose="02040503050406030204" pitchFamily="18" charset="0"/>
                          </a:rPr>
                          <m:t>𝐶</m:t>
                        </m:r>
                      </m:e>
                      <m:sub>
                        <m:r>
                          <a:rPr lang="en-US" altLang="zh-CN" sz="2400" b="0" i="1" smtClean="0">
                            <a:latin typeface="Cambria Math" panose="02040503050406030204" pitchFamily="18" charset="0"/>
                          </a:rPr>
                          <m:t>𝑚</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𝑚</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𝑉</m:t>
                        </m:r>
                      </m:e>
                      <m:sub>
                        <m:r>
                          <a:rPr lang="en-US" altLang="zh-CN" sz="2400" b="0" i="1" smtClean="0">
                            <a:latin typeface="Cambria Math" panose="02040503050406030204" pitchFamily="18" charset="0"/>
                          </a:rPr>
                          <m:t>𝑚</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𝑚</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𝑉</m:t>
                        </m:r>
                      </m:e>
                      <m:sub>
                        <m:r>
                          <a:rPr lang="en-US" altLang="zh-CN" sz="2400" b="0" i="1" smtClean="0">
                            <a:latin typeface="Cambria Math" panose="02040503050406030204" pitchFamily="18" charset="0"/>
                          </a:rPr>
                          <m:t>𝑚</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𝑚</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𝑚</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𝑚</m:t>
                        </m:r>
                      </m:sub>
                    </m:sSub>
                  </m:oMath>
                </a14:m>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𝑚</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𝑚</m:t>
                        </m:r>
                      </m:sub>
                    </m:sSub>
                    <m:r>
                      <a:rPr lang="zh-CN" altLang="en-US" sz="2400" i="1" smtClean="0">
                        <a:latin typeface="Cambria Math" panose="02040503050406030204" pitchFamily="18" charset="0"/>
                        <a:ea typeface="Cambria Math" panose="02040503050406030204" pitchFamily="18" charset="0"/>
                      </a:rPr>
                      <m:t>是</m:t>
                    </m:r>
                  </m:oMath>
                </a14:m>
                <a:r>
                  <a:rPr lang="zh-CN" altLang="en-US" sz="2400" dirty="0"/>
                  <a:t>特征根对角阵。</a:t>
                </a:r>
                <a:endParaRPr lang="en-US" altLang="zh-CN" sz="2400" dirty="0"/>
              </a:p>
              <a:p>
                <a:pPr marL="0" indent="0">
                  <a:buNone/>
                </a:pPr>
                <a:r>
                  <a:rPr lang="zh-CN" altLang="en-US" sz="2400" dirty="0"/>
                  <a:t>每一个非</a:t>
                </a:r>
                <a:r>
                  <a:rPr lang="en-US" altLang="zh-CN" sz="2400" dirty="0"/>
                  <a:t>0</a:t>
                </a:r>
                <a:r>
                  <a:rPr lang="zh-CN" altLang="en-US" sz="2400" dirty="0"/>
                  <a:t>的特征根对应一列特征向量值，如</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𝜆</m:t>
                        </m:r>
                      </m:e>
                      <m:sub>
                        <m:r>
                          <a:rPr lang="en-US" altLang="zh-CN" sz="2400" i="1">
                            <a:latin typeface="Cambria Math" panose="02040503050406030204" pitchFamily="18" charset="0"/>
                          </a:rPr>
                          <m:t>1</m:t>
                        </m:r>
                      </m:sub>
                    </m:sSub>
                  </m:oMath>
                </a14:m>
                <a:r>
                  <a:rPr lang="zh-CN" altLang="en-US" sz="2400" dirty="0"/>
                  <a:t>对应的特征向量值称为第一个</a:t>
                </a:r>
                <a:r>
                  <a:rPr lang="en-US" altLang="zh-CN" sz="2400" dirty="0"/>
                  <a:t>EOF</a:t>
                </a:r>
                <a:r>
                  <a:rPr lang="zh-CN" altLang="en-US" sz="2400" dirty="0"/>
                  <a:t>模态，也就是</a:t>
                </a:r>
                <a:r>
                  <a:rPr lang="en-US" altLang="zh-CN" sz="2400" dirty="0"/>
                  <a:t>V</a:t>
                </a:r>
                <a:r>
                  <a:rPr lang="zh-CN" altLang="en-US" sz="2400" dirty="0"/>
                  <a:t>的第一列。</a:t>
                </a:r>
                <a:endParaRPr lang="en-US" altLang="zh-CN" sz="2400" dirty="0"/>
              </a:p>
              <a:p>
                <a:pPr marL="0" indent="0">
                  <a:buNone/>
                </a:pP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35308" y="918743"/>
                <a:ext cx="8892450" cy="5216050"/>
              </a:xfrm>
              <a:blipFill>
                <a:blip r:embed="rId3"/>
                <a:stretch>
                  <a:fillRect l="-1028" t="-1287" r="-1028" b="-21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93391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7" y="198017"/>
            <a:ext cx="8229612" cy="720726"/>
          </a:xfrm>
        </p:spPr>
        <p:txBody>
          <a:bodyPr/>
          <a:lstStyle/>
          <a:p>
            <a:r>
              <a:rPr lang="en-US" altLang="zh-CN" dirty="0">
                <a:solidFill>
                  <a:srgbClr val="0070C0"/>
                </a:solidFill>
              </a:rPr>
              <a:t>13.1 EOF</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35308" y="803333"/>
                <a:ext cx="8892450" cy="5792775"/>
              </a:xfrm>
            </p:spPr>
            <p:txBody>
              <a:bodyPr/>
              <a:lstStyle/>
              <a:p>
                <a:pPr marL="0" indent="0">
                  <a:buNone/>
                </a:pPr>
                <a:r>
                  <a:rPr lang="zh-CN" altLang="en-US" sz="2400" dirty="0"/>
                  <a:t>（</a:t>
                </a:r>
                <a:r>
                  <a:rPr lang="en-US" altLang="zh-CN" sz="2400" dirty="0"/>
                  <a:t>4</a:t>
                </a:r>
                <a:r>
                  <a:rPr lang="zh-CN" altLang="en-US" sz="2400" dirty="0"/>
                  <a:t>）计算</a:t>
                </a:r>
                <a14:m>
                  <m:oMath xmlns:m="http://schemas.openxmlformats.org/officeDocument/2006/math">
                    <m:r>
                      <a:rPr lang="zh-CN" altLang="en-US" sz="2400" i="1">
                        <a:latin typeface="Cambria Math" panose="02040503050406030204" pitchFamily="18" charset="0"/>
                        <a:ea typeface="Cambria Math" panose="02040503050406030204" pitchFamily="18" charset="0"/>
                      </a:rPr>
                      <m:t>主</m:t>
                    </m:r>
                    <m:r>
                      <a:rPr lang="zh-CN" altLang="en-US" sz="2400" i="1" smtClean="0">
                        <a:latin typeface="Cambria Math" panose="02040503050406030204" pitchFamily="18" charset="0"/>
                        <a:ea typeface="Cambria Math" panose="02040503050406030204" pitchFamily="18" charset="0"/>
                      </a:rPr>
                      <m:t>成分</m:t>
                    </m:r>
                    <m:r>
                      <a:rPr lang="zh-CN" altLang="en-US" sz="2400" i="1">
                        <a:latin typeface="Cambria Math" panose="02040503050406030204" pitchFamily="18" charset="0"/>
                        <a:ea typeface="Cambria Math" panose="02040503050406030204" pitchFamily="18" charset="0"/>
                      </a:rPr>
                      <m:t>，</m:t>
                    </m:r>
                    <m:r>
                      <a:rPr lang="zh-CN" altLang="en-US" sz="2400" i="1" smtClean="0">
                        <a:latin typeface="Cambria Math" panose="02040503050406030204" pitchFamily="18" charset="0"/>
                        <a:ea typeface="Cambria Math" panose="02040503050406030204" pitchFamily="18" charset="0"/>
                      </a:rPr>
                      <m:t>即</m:t>
                    </m:r>
                    <m:r>
                      <a:rPr lang="zh-CN" altLang="en-US" sz="2400" i="1">
                        <a:latin typeface="Cambria Math" panose="02040503050406030204" pitchFamily="18" charset="0"/>
                        <a:ea typeface="Cambria Math" panose="02040503050406030204" pitchFamily="18" charset="0"/>
                      </a:rPr>
                      <m:t>时间</m:t>
                    </m:r>
                    <m:r>
                      <a:rPr lang="zh-CN" altLang="en-US" sz="2400" i="1" smtClean="0">
                        <a:latin typeface="Cambria Math" panose="02040503050406030204" pitchFamily="18" charset="0"/>
                        <a:ea typeface="Cambria Math" panose="02040503050406030204" pitchFamily="18" charset="0"/>
                      </a:rPr>
                      <m:t>系数</m:t>
                    </m:r>
                    <m:r>
                      <a:rPr lang="zh-CN" altLang="en-US" sz="2400" i="1">
                        <a:latin typeface="Cambria Math" panose="02040503050406030204" pitchFamily="18" charset="0"/>
                        <a:ea typeface="Cambria Math" panose="02040503050406030204" pitchFamily="18" charset="0"/>
                      </a:rPr>
                      <m:t>。</m:t>
                    </m:r>
                    <m:sSub>
                      <m:sSubPr>
                        <m:ctrlPr>
                          <a:rPr lang="en-US" altLang="zh-CN" sz="2400" i="1" dirty="0" smtClean="0">
                            <a:latin typeface="Cambria Math" panose="02040503050406030204" pitchFamily="18" charset="0"/>
                            <a:ea typeface="Cambria Math" panose="02040503050406030204" pitchFamily="18" charset="0"/>
                          </a:rPr>
                        </m:ctrlPr>
                      </m:sSubPr>
                      <m:e>
                        <m:r>
                          <a:rPr lang="en-US" altLang="zh-CN" sz="2400" b="0" i="1" dirty="0" smtClean="0">
                            <a:latin typeface="Cambria Math" panose="02040503050406030204" pitchFamily="18" charset="0"/>
                            <a:ea typeface="Cambria Math" panose="02040503050406030204" pitchFamily="18" charset="0"/>
                          </a:rPr>
                          <m:t>𝑃𝐶</m:t>
                        </m:r>
                      </m:e>
                      <m:sub>
                        <m:r>
                          <a:rPr lang="en-US" altLang="zh-CN" sz="2400" i="1">
                            <a:latin typeface="Cambria Math" panose="02040503050406030204" pitchFamily="18" charset="0"/>
                            <a:ea typeface="Cambria Math" panose="02040503050406030204" pitchFamily="18" charset="0"/>
                          </a:rPr>
                          <m:t>𝑚</m:t>
                        </m:r>
                        <m:r>
                          <a:rPr lang="en-US" altLang="zh-CN" sz="2400" i="1" dirty="0" smtClean="0">
                            <a:latin typeface="Cambria Math" panose="02040503050406030204" pitchFamily="18" charset="0"/>
                            <a:ea typeface="Cambria Math" panose="02040503050406030204" pitchFamily="18" charset="0"/>
                          </a:rPr>
                          <m:t>×</m:t>
                        </m:r>
                        <m:r>
                          <a:rPr lang="en-US" altLang="zh-CN" sz="2400" b="0" i="1" dirty="0" smtClean="0">
                            <a:latin typeface="Cambria Math" panose="02040503050406030204" pitchFamily="18" charset="0"/>
                            <a:ea typeface="Cambria Math" panose="02040503050406030204" pitchFamily="18" charset="0"/>
                          </a:rPr>
                          <m:t>𝑛</m:t>
                        </m:r>
                      </m:sub>
                    </m:sSub>
                    <m:r>
                      <a:rPr lang="en-US" altLang="zh-CN" sz="2400" b="0" i="1" dirty="0" smtClean="0">
                        <a:latin typeface="Cambria Math" panose="02040503050406030204" pitchFamily="18" charset="0"/>
                        <a:ea typeface="Cambria Math" panose="02040503050406030204" pitchFamily="18" charset="0"/>
                      </a:rPr>
                      <m:t>=</m:t>
                    </m:r>
                    <m:sSubSup>
                      <m:sSubSupPr>
                        <m:ctrlPr>
                          <a:rPr lang="en-US" altLang="zh-CN" sz="2400" b="0" i="1" dirty="0" smtClean="0">
                            <a:latin typeface="Cambria Math" panose="02040503050406030204" pitchFamily="18" charset="0"/>
                            <a:ea typeface="Cambria Math" panose="02040503050406030204" pitchFamily="18" charset="0"/>
                          </a:rPr>
                        </m:ctrlPr>
                      </m:sSubSupPr>
                      <m:e>
                        <m:r>
                          <a:rPr lang="en-US" altLang="zh-CN" sz="2400" b="0" i="1" dirty="0" smtClean="0">
                            <a:latin typeface="Cambria Math" panose="02040503050406030204" pitchFamily="18" charset="0"/>
                            <a:ea typeface="Cambria Math" panose="02040503050406030204" pitchFamily="18" charset="0"/>
                          </a:rPr>
                          <m:t>𝑉</m:t>
                        </m:r>
                      </m:e>
                      <m:sub>
                        <m:r>
                          <a:rPr lang="en-US" altLang="zh-CN" sz="2400" b="0" i="1" dirty="0" smtClean="0">
                            <a:latin typeface="Cambria Math" panose="02040503050406030204" pitchFamily="18" charset="0"/>
                            <a:ea typeface="Cambria Math" panose="02040503050406030204" pitchFamily="18" charset="0"/>
                          </a:rPr>
                          <m:t>𝑚</m:t>
                        </m:r>
                        <m:r>
                          <a:rPr lang="en-US" altLang="zh-CN" sz="2400" b="0" i="1" dirty="0" smtClean="0">
                            <a:latin typeface="Cambria Math" panose="02040503050406030204" pitchFamily="18" charset="0"/>
                            <a:ea typeface="Cambria Math" panose="02040503050406030204" pitchFamily="18" charset="0"/>
                          </a:rPr>
                          <m:t>×</m:t>
                        </m:r>
                        <m:r>
                          <a:rPr lang="en-US" altLang="zh-CN" sz="2400" b="0" i="1" dirty="0" smtClean="0">
                            <a:latin typeface="Cambria Math" panose="02040503050406030204" pitchFamily="18" charset="0"/>
                            <a:ea typeface="Cambria Math" panose="02040503050406030204" pitchFamily="18" charset="0"/>
                          </a:rPr>
                          <m:t>𝑚</m:t>
                        </m:r>
                      </m:sub>
                      <m:sup>
                        <m:r>
                          <a:rPr lang="en-US" altLang="zh-CN" sz="2400" b="0" i="1" dirty="0" smtClean="0">
                            <a:latin typeface="Cambria Math" panose="02040503050406030204" pitchFamily="18" charset="0"/>
                            <a:ea typeface="Cambria Math" panose="02040503050406030204" pitchFamily="18" charset="0"/>
                          </a:rPr>
                          <m:t>𝑇</m:t>
                        </m:r>
                      </m:sup>
                    </m:sSubSup>
                    <m:r>
                      <a:rPr lang="en-US" altLang="zh-CN" sz="2400" b="0" i="1" dirty="0" smtClean="0">
                        <a:latin typeface="Cambria Math" panose="02040503050406030204" pitchFamily="18" charset="0"/>
                        <a:ea typeface="Cambria Math" panose="02040503050406030204" pitchFamily="18" charset="0"/>
                      </a:rPr>
                      <m:t>×</m:t>
                    </m:r>
                    <m:sSub>
                      <m:sSubPr>
                        <m:ctrlPr>
                          <a:rPr lang="en-US" altLang="zh-CN" sz="2400" b="0" i="1" dirty="0" smtClean="0">
                            <a:latin typeface="Cambria Math" panose="02040503050406030204" pitchFamily="18" charset="0"/>
                            <a:ea typeface="Cambria Math" panose="02040503050406030204" pitchFamily="18" charset="0"/>
                          </a:rPr>
                        </m:ctrlPr>
                      </m:sSubPr>
                      <m:e>
                        <m:r>
                          <a:rPr lang="en-US" altLang="zh-CN" sz="2400" b="0" i="1" dirty="0" smtClean="0">
                            <a:latin typeface="Cambria Math" panose="02040503050406030204" pitchFamily="18" charset="0"/>
                            <a:ea typeface="Cambria Math" panose="02040503050406030204" pitchFamily="18" charset="0"/>
                          </a:rPr>
                          <m:t>𝑋</m:t>
                        </m:r>
                      </m:e>
                      <m:sub>
                        <m:r>
                          <a:rPr lang="en-US" altLang="zh-CN" sz="2400" b="0" i="1" dirty="0" smtClean="0">
                            <a:latin typeface="Cambria Math" panose="02040503050406030204" pitchFamily="18" charset="0"/>
                            <a:ea typeface="Cambria Math" panose="02040503050406030204" pitchFamily="18" charset="0"/>
                          </a:rPr>
                          <m:t>𝑚</m:t>
                        </m:r>
                        <m:r>
                          <a:rPr lang="en-US" altLang="zh-CN" sz="2400" b="0" i="1" dirty="0" smtClean="0">
                            <a:latin typeface="Cambria Math" panose="02040503050406030204" pitchFamily="18" charset="0"/>
                            <a:ea typeface="Cambria Math" panose="02040503050406030204" pitchFamily="18" charset="0"/>
                          </a:rPr>
                          <m:t>×</m:t>
                        </m:r>
                        <m:r>
                          <a:rPr lang="en-US" altLang="zh-CN" sz="2400" b="0" i="1" dirty="0" smtClean="0">
                            <a:latin typeface="Cambria Math" panose="02040503050406030204" pitchFamily="18" charset="0"/>
                            <a:ea typeface="Cambria Math" panose="02040503050406030204" pitchFamily="18" charset="0"/>
                          </a:rPr>
                          <m:t>𝑛</m:t>
                        </m:r>
                      </m:sub>
                    </m:sSub>
                    <m:r>
                      <a:rPr lang="en-US" altLang="zh-CN" sz="2400" b="0" i="0" dirty="0" smtClean="0">
                        <a:latin typeface="Cambria Math" panose="02040503050406030204" pitchFamily="18" charset="0"/>
                        <a:ea typeface="Cambria Math" panose="02040503050406030204" pitchFamily="18" charset="0"/>
                      </a:rPr>
                      <m:t>.</m:t>
                    </m:r>
                  </m:oMath>
                </a14:m>
                <a:endParaRPr lang="en-US" altLang="zh-CN" sz="2400" b="0" dirty="0">
                  <a:ea typeface="Cambria Math" panose="02040503050406030204" pitchFamily="18" charset="0"/>
                </a:endParaRPr>
              </a:p>
              <a:p>
                <a:pPr marL="0" indent="0">
                  <a:buNone/>
                </a:pPr>
                <a:r>
                  <a:rPr lang="en-US" altLang="zh-CN" sz="2400" dirty="0"/>
                  <a:t> </a:t>
                </a:r>
                <a:r>
                  <a:rPr lang="zh-CN" altLang="en-US" sz="2400" dirty="0"/>
                  <a:t>其中</a:t>
                </a:r>
                <a:r>
                  <a:rPr lang="en-US" altLang="zh-CN" sz="2400" dirty="0"/>
                  <a:t>PC</a:t>
                </a:r>
                <a:r>
                  <a:rPr lang="zh-CN" altLang="en-US" sz="2400" dirty="0"/>
                  <a:t>中每一行数据就是对应每个特征向量的时间系数。</a:t>
                </a:r>
                <a:endParaRPr lang="en-US" altLang="zh-CN" sz="2400" dirty="0"/>
              </a:p>
              <a:p>
                <a:pPr marL="0" indent="0">
                  <a:buNone/>
                </a:pPr>
                <a:r>
                  <a:rPr lang="zh-CN" altLang="en-US" sz="2400" dirty="0"/>
                  <a:t>（</a:t>
                </a:r>
                <a:r>
                  <a:rPr lang="en-US" altLang="zh-CN" sz="2400" dirty="0"/>
                  <a:t>5</a:t>
                </a:r>
                <a:r>
                  <a:rPr lang="zh-CN" altLang="en-US" sz="2400" dirty="0"/>
                  <a:t>）计算方差贡献率。矩阵</a:t>
                </a:r>
                <a:r>
                  <a:rPr lang="en-US" altLang="zh-CN" sz="2400" dirty="0"/>
                  <a:t>X</a:t>
                </a:r>
                <a:r>
                  <a:rPr lang="zh-CN" altLang="en-US" sz="2400" dirty="0"/>
                  <a:t>的方差大小可以简单地用特征根的大小来表示。</a:t>
                </a:r>
                <a14:m>
                  <m:oMath xmlns:m="http://schemas.openxmlformats.org/officeDocument/2006/math">
                    <m:r>
                      <a:rPr lang="zh-CN" altLang="en-US" sz="2400" i="1" smtClean="0">
                        <a:latin typeface="Cambria Math" panose="02040503050406030204" pitchFamily="18" charset="0"/>
                      </a:rPr>
                      <m:t>𝜆</m:t>
                    </m:r>
                  </m:oMath>
                </a14:m>
                <a:r>
                  <a:rPr lang="zh-CN" altLang="en-US" sz="2400" dirty="0"/>
                  <a:t>越高说明其对应的模态越重要。第</a:t>
                </a:r>
                <a:r>
                  <a:rPr lang="en-US" altLang="zh-CN" sz="2400" i="1" dirty="0"/>
                  <a:t>k</a:t>
                </a:r>
                <a:r>
                  <a:rPr lang="zh-CN" altLang="en-US" sz="2400" dirty="0"/>
                  <a:t>个模态对总方差的解释率为：</a:t>
                </a:r>
                <a:endParaRPr lang="en-US" altLang="zh-CN" sz="2400" dirty="0"/>
              </a:p>
              <a:p>
                <a:pPr marL="0" indent="0">
                  <a:buNone/>
                </a:pPr>
                <a:r>
                  <a:rPr lang="en-US" altLang="zh-CN" sz="2400" dirty="0"/>
                  <a:t>                             </a:t>
                </a:r>
                <a14:m>
                  <m:oMath xmlns:m="http://schemas.openxmlformats.org/officeDocument/2006/math">
                    <m:f>
                      <m:fPr>
                        <m:ctrlPr>
                          <a:rPr lang="en-US" altLang="zh-CN" sz="2400" i="1" smtClean="0">
                            <a:latin typeface="Cambria Math" panose="02040503050406030204" pitchFamily="18" charset="0"/>
                            <a:ea typeface="Cambria Math" panose="02040503050406030204" pitchFamily="18" charset="0"/>
                          </a:rPr>
                        </m:ctrlPr>
                      </m:fPr>
                      <m:num>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𝜆</m:t>
                            </m:r>
                          </m:e>
                          <m:sub>
                            <m:r>
                              <a:rPr lang="en-US" altLang="zh-CN" sz="2400" b="0" i="1" smtClean="0">
                                <a:latin typeface="Cambria Math" panose="02040503050406030204" pitchFamily="18" charset="0"/>
                              </a:rPr>
                              <m:t>𝑘</m:t>
                            </m:r>
                          </m:sub>
                        </m:sSub>
                      </m:num>
                      <m:den>
                        <m:nary>
                          <m:naryPr>
                            <m:chr m:val="∑"/>
                            <m:limLoc m:val="subSup"/>
                            <m:ctrlPr>
                              <a:rPr lang="en-US" altLang="zh-CN" sz="2400" i="1" smtClean="0">
                                <a:latin typeface="Cambria Math" panose="02040503050406030204" pitchFamily="18" charset="0"/>
                                <a:ea typeface="Cambria Math" panose="02040503050406030204" pitchFamily="18" charset="0"/>
                              </a:rPr>
                            </m:ctrlPr>
                          </m:naryPr>
                          <m:sub>
                            <m:r>
                              <m:rPr>
                                <m:brk m:alnAt="25"/>
                              </m:rPr>
                              <a:rPr lang="en-US" altLang="zh-CN" sz="2400" b="0" i="1" smtClean="0">
                                <a:latin typeface="Cambria Math" panose="02040503050406030204" pitchFamily="18" charset="0"/>
                                <a:ea typeface="Cambria Math" panose="02040503050406030204" pitchFamily="18" charset="0"/>
                              </a:rPr>
                              <m:t>𝑖</m:t>
                            </m:r>
                            <m:r>
                              <a:rPr lang="en-US" altLang="zh-CN" sz="2400" b="0" i="1" smtClean="0">
                                <a:latin typeface="Cambria Math" panose="02040503050406030204" pitchFamily="18" charset="0"/>
                                <a:ea typeface="Cambria Math" panose="02040503050406030204" pitchFamily="18" charset="0"/>
                              </a:rPr>
                              <m:t>=1</m:t>
                            </m:r>
                          </m:sub>
                          <m:sup>
                            <m:r>
                              <a:rPr lang="en-US" altLang="zh-CN" sz="2400" b="0" i="1" smtClean="0">
                                <a:latin typeface="Cambria Math" panose="02040503050406030204" pitchFamily="18" charset="0"/>
                                <a:ea typeface="Cambria Math" panose="02040503050406030204" pitchFamily="18" charset="0"/>
                              </a:rPr>
                              <m:t>𝑚</m:t>
                            </m:r>
                          </m:sup>
                          <m:e>
                            <m:sSub>
                              <m:sSubPr>
                                <m:ctrlPr>
                                  <a:rPr lang="en-US" altLang="zh-CN" sz="2400" i="1" smtClean="0">
                                    <a:latin typeface="Cambria Math" panose="02040503050406030204" pitchFamily="18" charset="0"/>
                                    <a:ea typeface="Cambria Math" panose="02040503050406030204" pitchFamily="18" charset="0"/>
                                  </a:rPr>
                                </m:ctrlPr>
                              </m:sSubPr>
                              <m:e>
                                <m:r>
                                  <a:rPr lang="zh-CN" altLang="en-US" sz="2400" i="1" smtClean="0">
                                    <a:latin typeface="Cambria Math" panose="02040503050406030204" pitchFamily="18" charset="0"/>
                                    <a:ea typeface="Cambria Math" panose="02040503050406030204" pitchFamily="18" charset="0"/>
                                  </a:rPr>
                                  <m:t>𝜆</m:t>
                                </m:r>
                              </m:e>
                              <m:sub>
                                <m:r>
                                  <a:rPr lang="en-US" altLang="zh-CN" sz="2400" b="0" i="1" smtClean="0">
                                    <a:latin typeface="Cambria Math" panose="02040503050406030204" pitchFamily="18" charset="0"/>
                                    <a:ea typeface="Cambria Math" panose="02040503050406030204" pitchFamily="18" charset="0"/>
                                  </a:rPr>
                                  <m:t>𝑖</m:t>
                                </m:r>
                              </m:sub>
                            </m:sSub>
                          </m:e>
                        </m:nary>
                      </m:den>
                    </m:f>
                    <m:r>
                      <a:rPr lang="en-US" altLang="zh-CN" sz="2400" i="1" smtClean="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1</m:t>
                    </m:r>
                    <m:r>
                      <a:rPr lang="en-US" altLang="zh-CN" sz="2400" i="1" smtClean="0">
                        <a:latin typeface="Cambria Math" panose="02040503050406030204" pitchFamily="18" charset="0"/>
                        <a:ea typeface="Cambria Math" panose="02040503050406030204" pitchFamily="18" charset="0"/>
                      </a:rPr>
                      <m:t>0</m:t>
                    </m:r>
                    <m:r>
                      <a:rPr lang="en-US" altLang="zh-CN" sz="2400" i="1">
                        <a:latin typeface="Cambria Math" panose="02040503050406030204" pitchFamily="18" charset="0"/>
                        <a:ea typeface="Cambria Math" panose="02040503050406030204" pitchFamily="18" charset="0"/>
                      </a:rPr>
                      <m:t>0</m:t>
                    </m:r>
                    <m:r>
                      <a:rPr lang="en-US" altLang="zh-CN" sz="2400" i="1" smtClean="0">
                        <a:latin typeface="Cambria Math" panose="02040503050406030204" pitchFamily="18" charset="0"/>
                        <a:ea typeface="Cambria Math" panose="02040503050406030204" pitchFamily="18" charset="0"/>
                      </a:rPr>
                      <m:t>%</m:t>
                    </m:r>
                  </m:oMath>
                </a14:m>
                <a:endParaRPr lang="en-US" altLang="zh-CN" sz="2400" dirty="0"/>
              </a:p>
              <a:p>
                <a:pPr marL="0" indent="0">
                  <a:buNone/>
                </a:pPr>
                <a:r>
                  <a:rPr lang="zh-CN" altLang="en-US" sz="2400" dirty="0"/>
                  <a:t>（</a:t>
                </a:r>
                <a:r>
                  <a:rPr lang="en-US" altLang="zh-CN" sz="2400" dirty="0"/>
                  <a:t>6</a:t>
                </a:r>
                <a:r>
                  <a:rPr lang="zh-CN" altLang="en-US" sz="2400" dirty="0"/>
                  <a:t>）显著性检验。即使是随机数或者虚假数据，放在一起进行</a:t>
                </a:r>
                <a:r>
                  <a:rPr lang="en-US" altLang="zh-CN" sz="2400" dirty="0"/>
                  <a:t>EOF</a:t>
                </a:r>
                <a:r>
                  <a:rPr lang="zh-CN" altLang="en-US" sz="2400" dirty="0"/>
                  <a:t>分析，也可以将其分解成一系列的空间特征向量和主成分。因此，实际资料分析中得到的空间模态是否是随机的，需要进行统计检验。</a:t>
                </a:r>
                <a:r>
                  <a:rPr lang="en-US" altLang="zh-CN" sz="2400" dirty="0"/>
                  <a:t>North</a:t>
                </a:r>
                <a:r>
                  <a:rPr lang="zh-CN" altLang="en-US" sz="2400" dirty="0"/>
                  <a:t>等（</a:t>
                </a:r>
                <a:r>
                  <a:rPr lang="en-US" altLang="zh-CN" sz="2400" dirty="0"/>
                  <a:t>1982</a:t>
                </a:r>
                <a:r>
                  <a:rPr lang="zh-CN" altLang="en-US" sz="2400" dirty="0"/>
                  <a:t>）的研究指出，在</a:t>
                </a:r>
                <a:r>
                  <a:rPr lang="en-US" altLang="zh-CN" sz="2400" dirty="0"/>
                  <a:t>95%</a:t>
                </a:r>
                <a:r>
                  <a:rPr lang="zh-CN" altLang="en-US" sz="2400" dirty="0"/>
                  <a:t>置信度水平下的特征根的误差为：</a:t>
                </a:r>
                <a14:m>
                  <m:oMath xmlns:m="http://schemas.openxmlformats.org/officeDocument/2006/math">
                    <m:r>
                      <a:rPr lang="el-GR" altLang="zh-CN" sz="2400" i="1" smtClean="0">
                        <a:latin typeface="Cambria Math" panose="02040503050406030204" pitchFamily="18" charset="0"/>
                        <a:ea typeface="Cambria Math" panose="02040503050406030204" pitchFamily="18" charset="0"/>
                      </a:rPr>
                      <m:t>∆</m:t>
                    </m:r>
                    <m:r>
                      <m:rPr>
                        <m:sty m:val="p"/>
                      </m:rPr>
                      <a:rPr lang="el-GR" altLang="zh-CN" sz="2400" i="1" smtClean="0">
                        <a:latin typeface="Cambria Math" panose="02040503050406030204" pitchFamily="18" charset="0"/>
                        <a:ea typeface="Cambria Math" panose="02040503050406030204" pitchFamily="18" charset="0"/>
                      </a:rPr>
                      <m:t>λ</m:t>
                    </m:r>
                    <m:r>
                      <a:rPr lang="en-US" altLang="zh-CN" sz="2400" i="1">
                        <a:latin typeface="Cambria Math" panose="02040503050406030204" pitchFamily="18" charset="0"/>
                        <a:ea typeface="Cambria Math" panose="02040503050406030204" pitchFamily="18" charset="0"/>
                      </a:rPr>
                      <m:t>=</m:t>
                    </m:r>
                    <m:r>
                      <a:rPr lang="zh-CN" altLang="en-US" sz="2400" i="1" smtClean="0">
                        <a:latin typeface="Cambria Math" panose="02040503050406030204" pitchFamily="18" charset="0"/>
                      </a:rPr>
                      <m:t>𝜆</m:t>
                    </m:r>
                    <m:rad>
                      <m:radPr>
                        <m:degHide m:val="on"/>
                        <m:ctrlPr>
                          <a:rPr lang="zh-CN" altLang="en-US" sz="2400" i="1" smtClean="0">
                            <a:latin typeface="Cambria Math" panose="02040503050406030204" pitchFamily="18" charset="0"/>
                          </a:rPr>
                        </m:ctrlPr>
                      </m:radPr>
                      <m:deg/>
                      <m:e>
                        <m:f>
                          <m:fPr>
                            <m:ctrlPr>
                              <a:rPr lang="en-US" altLang="zh-CN" sz="2400" i="1" smtClean="0">
                                <a:latin typeface="Cambria Math" panose="02040503050406030204" pitchFamily="18" charset="0"/>
                              </a:rPr>
                            </m:ctrlPr>
                          </m:fPr>
                          <m:num>
                            <m:r>
                              <a:rPr lang="en-US" altLang="zh-CN" sz="2400" i="1">
                                <a:latin typeface="Cambria Math" panose="02040503050406030204" pitchFamily="18" charset="0"/>
                              </a:rPr>
                              <m:t>2</m:t>
                            </m:r>
                          </m:num>
                          <m:den>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𝑁</m:t>
                                </m:r>
                              </m:e>
                              <m:sup>
                                <m:r>
                                  <a:rPr lang="en-US" altLang="zh-CN" sz="2400" b="0" i="1" smtClean="0">
                                    <a:latin typeface="Cambria Math" panose="02040503050406030204" pitchFamily="18" charset="0"/>
                                  </a:rPr>
                                  <m:t>∗</m:t>
                                </m:r>
                              </m:sup>
                            </m:sSup>
                          </m:den>
                        </m:f>
                      </m:e>
                    </m:rad>
                  </m:oMath>
                </a14:m>
                <a:r>
                  <a:rPr lang="en-US" altLang="zh-CN" sz="2400" dirty="0"/>
                  <a:t>  .</a:t>
                </a:r>
                <a14:m>
                  <m:oMath xmlns:m="http://schemas.openxmlformats.org/officeDocument/2006/math">
                    <m:r>
                      <a:rPr lang="en-US" altLang="zh-CN" sz="2400" b="0" i="0" smtClean="0">
                        <a:latin typeface="Cambria Math" panose="02040503050406030204" pitchFamily="18" charset="0"/>
                      </a:rPr>
                      <m:t>    </m:t>
                    </m:r>
                    <m:r>
                      <a:rPr lang="zh-CN" altLang="en-US" sz="2400" i="1">
                        <a:latin typeface="Cambria Math" panose="02040503050406030204" pitchFamily="18" charset="0"/>
                      </a:rPr>
                      <m:t>𝜆</m:t>
                    </m:r>
                  </m:oMath>
                </a14:m>
                <a:r>
                  <a:rPr lang="zh-CN" altLang="en-US" sz="2400" dirty="0"/>
                  <a:t>是特征根</a:t>
                </a:r>
                <a14:m>
                  <m:oMath xmlns:m="http://schemas.openxmlformats.org/officeDocument/2006/math">
                    <m:r>
                      <a:rPr lang="zh-CN" altLang="en-US" sz="240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𝑁</m:t>
                        </m:r>
                      </m:e>
                      <m:sup>
                        <m:r>
                          <a:rPr lang="en-US" altLang="zh-CN" sz="2400" i="1">
                            <a:latin typeface="Cambria Math" panose="02040503050406030204" pitchFamily="18" charset="0"/>
                          </a:rPr>
                          <m:t>∗</m:t>
                        </m:r>
                      </m:sup>
                    </m:sSup>
                  </m:oMath>
                </a14:m>
                <a:r>
                  <a:rPr lang="zh-CN" altLang="en-US" sz="2400" dirty="0"/>
                  <a:t>是数据的有效自由度。将</a:t>
                </a:r>
                <a14:m>
                  <m:oMath xmlns:m="http://schemas.openxmlformats.org/officeDocument/2006/math">
                    <m:r>
                      <a:rPr lang="zh-CN" altLang="en-US" sz="2400" i="1">
                        <a:latin typeface="Cambria Math" panose="02040503050406030204" pitchFamily="18" charset="0"/>
                      </a:rPr>
                      <m:t>𝜆</m:t>
                    </m:r>
                  </m:oMath>
                </a14:m>
                <a:r>
                  <a:rPr lang="zh-CN" altLang="en-US" sz="2400" dirty="0"/>
                  <a:t>按顺序依次检查，标上误差范围。如果前后两个</a:t>
                </a:r>
                <a14:m>
                  <m:oMath xmlns:m="http://schemas.openxmlformats.org/officeDocument/2006/math">
                    <m:r>
                      <a:rPr lang="zh-CN" altLang="en-US" sz="2400" i="1">
                        <a:latin typeface="Cambria Math" panose="02040503050406030204" pitchFamily="18" charset="0"/>
                      </a:rPr>
                      <m:t>𝜆</m:t>
                    </m:r>
                  </m:oMath>
                </a14:m>
                <a:r>
                  <a:rPr lang="zh-CN" altLang="en-US" sz="2400" dirty="0"/>
                  <a:t>之间误差范围有重叠，则没有通过显著性检验。</a:t>
                </a: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35308" y="803333"/>
                <a:ext cx="8892450" cy="5792775"/>
              </a:xfrm>
              <a:blipFill>
                <a:blip r:embed="rId3"/>
                <a:stretch>
                  <a:fillRect l="-1028" t="-1158" b="-24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04769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rotWithShape="1">
          <a:blip r:embed="rId2"/>
          <a:srcRect b="7789"/>
          <a:stretch/>
        </p:blipFill>
        <p:spPr>
          <a:xfrm>
            <a:off x="1427296" y="482400"/>
            <a:ext cx="6435104" cy="5616000"/>
          </a:xfrm>
          <a:prstGeom prst="rect">
            <a:avLst/>
          </a:prstGeom>
        </p:spPr>
      </p:pic>
    </p:spTree>
    <p:extLst>
      <p:ext uri="{BB962C8B-B14F-4D97-AF65-F5344CB8AC3E}">
        <p14:creationId xmlns:p14="http://schemas.microsoft.com/office/powerpoint/2010/main" val="2490249374"/>
      </p:ext>
    </p:extLst>
  </p:cSld>
  <p:clrMapOvr>
    <a:masterClrMapping/>
  </p:clrMapOvr>
</p:sld>
</file>

<file path=ppt/theme/theme1.xml><?xml version="1.0" encoding="utf-8"?>
<a:theme xmlns:a="http://schemas.openxmlformats.org/drawingml/2006/main" name="简约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4039</TotalTime>
  <Words>4513</Words>
  <Application>Microsoft Office PowerPoint</Application>
  <PresentationFormat>全屏显示(4:3)</PresentationFormat>
  <Paragraphs>297</Paragraphs>
  <Slides>65</Slides>
  <Notes>41</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65</vt:i4>
      </vt:variant>
    </vt:vector>
  </HeadingPairs>
  <TitlesOfParts>
    <vt:vector size="70" baseType="lpstr">
      <vt:lpstr>Arial</vt:lpstr>
      <vt:lpstr>Calibri</vt:lpstr>
      <vt:lpstr>Cambria Math</vt:lpstr>
      <vt:lpstr>Consolas</vt:lpstr>
      <vt:lpstr>简约绿</vt:lpstr>
      <vt:lpstr>诊断分析与绘图 （十一）  EOF Station  Data </vt:lpstr>
      <vt:lpstr>Data Analysis Examples</vt:lpstr>
      <vt:lpstr>EOF</vt:lpstr>
      <vt:lpstr>PowerPoint 演示文稿</vt:lpstr>
      <vt:lpstr>PowerPoint 演示文稿</vt:lpstr>
      <vt:lpstr>13.1 EOF</vt:lpstr>
      <vt:lpstr>13.1 EOF</vt:lpstr>
      <vt:lpstr>13.1 EOF</vt:lpstr>
      <vt:lpstr>PowerPoint 演示文稿</vt:lpstr>
      <vt:lpstr>PowerPoint 演示文稿</vt:lpstr>
      <vt:lpstr>PowerPoint 演示文稿</vt:lpstr>
      <vt:lpstr>PowerPoint 演示文稿</vt:lpstr>
      <vt:lpstr>PowerPoint 演示文稿</vt:lpstr>
      <vt:lpstr>PowerPoint 演示文稿</vt:lpstr>
      <vt:lpstr>eofunc_n</vt:lpstr>
      <vt:lpstr>PowerPoint 演示文稿</vt:lpstr>
      <vt:lpstr>eof</vt:lpstr>
      <vt:lpstr>Return value</vt:lpstr>
      <vt:lpstr>Return value</vt:lpstr>
      <vt:lpstr>eofunc_ts</vt:lpstr>
      <vt:lpstr>eofunc_north</vt:lpstr>
      <vt:lpstr>PowerPoint 演示文稿</vt:lpstr>
      <vt:lpstr>Dataset Examples</vt:lpstr>
      <vt:lpstr>13.2 Station Data</vt:lpstr>
      <vt:lpstr>13.2  Station Data</vt:lpstr>
      <vt:lpstr>13.2  Station Data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13.3  Use correct China map</vt:lpstr>
      <vt:lpstr>13.3  Use correct China map</vt:lpstr>
      <vt:lpstr>PowerPoint 演示文稿</vt:lpstr>
      <vt:lpstr>PowerPoint 演示文稿</vt:lpstr>
      <vt:lpstr>PowerPoint 演示文稿</vt:lpstr>
      <vt:lpstr>PowerPoint 演示文稿</vt:lpstr>
      <vt:lpstr>13.3 Mask redundant lines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cd</dc:creator>
  <cp:lastModifiedBy>马 群</cp:lastModifiedBy>
  <cp:revision>495</cp:revision>
  <dcterms:created xsi:type="dcterms:W3CDTF">2016-02-26T08:08:00Z</dcterms:created>
  <dcterms:modified xsi:type="dcterms:W3CDTF">2022-06-08T01:01:14Z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2052-10.1.0.5603</vt:lpwstr>
  </property>
</Properties>
</file>